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69" r:id="rId14"/>
    <p:sldId id="270" r:id="rId15"/>
    <p:sldId id="271" r:id="rId16"/>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2" d="100"/>
          <a:sy n="62" d="100"/>
        </p:scale>
        <p:origin x="82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presProps" Target="pres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5.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505DC4F8-F5F5-4E2D-850B-382F1C5FD25C}" type="datetimeFigureOut">
              <a:rPr lang="en-PG" smtClean="0"/>
              <a:t>06/13/2024</a:t>
            </a:fld>
            <a:endParaRPr lang="en-PG"/>
          </a:p>
        </p:txBody>
      </p:sp>
      <p:sp>
        <p:nvSpPr>
          <p:cNvPr id="5" name="Footer Placeholder 4"/>
          <p:cNvSpPr>
            <a:spLocks noGrp="1"/>
          </p:cNvSpPr>
          <p:nvPr>
            <p:ph type="ftr" sz="quarter" idx="11"/>
          </p:nvPr>
        </p:nvSpPr>
        <p:spPr>
          <a:xfrm>
            <a:off x="2692397" y="5037663"/>
            <a:ext cx="5214635" cy="279400"/>
          </a:xfrm>
        </p:spPr>
        <p:txBody>
          <a:bodyPr/>
          <a:lstStyle/>
          <a:p>
            <a:endParaRPr lang="en-PG"/>
          </a:p>
        </p:txBody>
      </p:sp>
      <p:sp>
        <p:nvSpPr>
          <p:cNvPr id="6" name="Slide Number Placeholder 5"/>
          <p:cNvSpPr>
            <a:spLocks noGrp="1"/>
          </p:cNvSpPr>
          <p:nvPr>
            <p:ph type="sldNum" sz="quarter" idx="12"/>
          </p:nvPr>
        </p:nvSpPr>
        <p:spPr>
          <a:xfrm>
            <a:off x="8956900" y="5037663"/>
            <a:ext cx="551167" cy="279400"/>
          </a:xfrm>
        </p:spPr>
        <p:txBody>
          <a:bodyPr/>
          <a:lstStyle/>
          <a:p>
            <a:fld id="{6031E100-24AC-4985-AF91-66AA047339F4}" type="slidenum">
              <a:rPr lang="en-PG" smtClean="0"/>
              <a:t>‹#›</a:t>
            </a:fld>
            <a:endParaRPr lang="en-PG"/>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564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5DC4F8-F5F5-4E2D-850B-382F1C5FD25C}" type="datetimeFigureOut">
              <a:rPr lang="en-PG" smtClean="0"/>
              <a:t>06/13/2024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3912786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06/13/2024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895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05DC4F8-F5F5-4E2D-850B-382F1C5FD25C}" type="datetimeFigureOut">
              <a:rPr lang="en-PG" smtClean="0"/>
              <a:t>06/13/2024</a:t>
            </a:fld>
            <a:endParaRPr lang="en-PG"/>
          </a:p>
        </p:txBody>
      </p:sp>
      <p:sp>
        <p:nvSpPr>
          <p:cNvPr id="6" name="Footer Placeholder 5"/>
          <p:cNvSpPr>
            <a:spLocks noGrp="1"/>
          </p:cNvSpPr>
          <p:nvPr>
            <p:ph type="ftr" sz="quarter" idx="11"/>
          </p:nvPr>
        </p:nvSpPr>
        <p:spPr/>
        <p:txBody>
          <a:bodyPr/>
          <a:lstStyle/>
          <a:p>
            <a:endParaRPr lang="en-PG"/>
          </a:p>
        </p:txBody>
      </p:sp>
      <p:sp>
        <p:nvSpPr>
          <p:cNvPr id="7" name="Slide Number Placeholder 6"/>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2430842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05DC4F8-F5F5-4E2D-850B-382F1C5FD25C}" type="datetimeFigureOut">
              <a:rPr lang="en-PG" smtClean="0"/>
              <a:t>06/13/2024</a:t>
            </a:fld>
            <a:endParaRPr lang="en-PG"/>
          </a:p>
        </p:txBody>
      </p:sp>
      <p:sp>
        <p:nvSpPr>
          <p:cNvPr id="8" name="Footer Placeholder 7"/>
          <p:cNvSpPr>
            <a:spLocks noGrp="1"/>
          </p:cNvSpPr>
          <p:nvPr>
            <p:ph type="ftr" sz="quarter" idx="11"/>
          </p:nvPr>
        </p:nvSpPr>
        <p:spPr/>
        <p:txBody>
          <a:bodyPr/>
          <a:lstStyle/>
          <a:p>
            <a:endParaRPr lang="en-PG"/>
          </a:p>
        </p:txBody>
      </p:sp>
      <p:sp>
        <p:nvSpPr>
          <p:cNvPr id="9" name="Slide Number Placeholder 8"/>
          <p:cNvSpPr>
            <a:spLocks noGrp="1"/>
          </p:cNvSpPr>
          <p:nvPr>
            <p:ph type="sldNum" sz="quarter" idx="12"/>
          </p:nvPr>
        </p:nvSpPr>
        <p:spPr/>
        <p:txBody>
          <a:bodyPr/>
          <a:lstStyle/>
          <a:p>
            <a:fld id="{6031E100-24AC-4985-AF91-66AA047339F4}" type="slidenum">
              <a:rPr lang="en-PG" smtClean="0"/>
              <a:t>‹#›</a:t>
            </a:fld>
            <a:endParaRPr lang="en-PG"/>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9502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5DC4F8-F5F5-4E2D-850B-382F1C5FD25C}" type="datetimeFigureOut">
              <a:rPr lang="en-PG" smtClean="0"/>
              <a:t>06/13/2024</a:t>
            </a:fld>
            <a:endParaRPr lang="en-PG"/>
          </a:p>
        </p:txBody>
      </p:sp>
      <p:sp>
        <p:nvSpPr>
          <p:cNvPr id="4" name="Footer Placeholder 3"/>
          <p:cNvSpPr>
            <a:spLocks noGrp="1"/>
          </p:cNvSpPr>
          <p:nvPr>
            <p:ph type="ftr" sz="quarter" idx="11"/>
          </p:nvPr>
        </p:nvSpPr>
        <p:spPr/>
        <p:txBody>
          <a:bodyPr/>
          <a:lstStyle/>
          <a:p>
            <a:endParaRPr lang="en-PG"/>
          </a:p>
        </p:txBody>
      </p:sp>
      <p:sp>
        <p:nvSpPr>
          <p:cNvPr id="5" name="Slide Number Placeholder 4"/>
          <p:cNvSpPr>
            <a:spLocks noGrp="1"/>
          </p:cNvSpPr>
          <p:nvPr>
            <p:ph type="sldNum" sz="quarter" idx="12"/>
          </p:nvPr>
        </p:nvSpPr>
        <p:spPr/>
        <p:txBody>
          <a:bodyPr/>
          <a:lstStyle/>
          <a:p>
            <a:fld id="{6031E100-24AC-4985-AF91-66AA047339F4}" type="slidenum">
              <a:rPr lang="en-PG" smtClean="0"/>
              <a:t>‹#›</a:t>
            </a:fld>
            <a:endParaRPr lang="en-PG"/>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21396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5DC4F8-F5F5-4E2D-850B-382F1C5FD25C}" type="datetimeFigureOut">
              <a:rPr lang="en-PG" smtClean="0"/>
              <a:t>06/13/2024</a:t>
            </a:fld>
            <a:endParaRPr lang="en-PG"/>
          </a:p>
        </p:txBody>
      </p:sp>
      <p:sp>
        <p:nvSpPr>
          <p:cNvPr id="3" name="Footer Placeholder 2"/>
          <p:cNvSpPr>
            <a:spLocks noGrp="1"/>
          </p:cNvSpPr>
          <p:nvPr>
            <p:ph type="ftr" sz="quarter" idx="11"/>
          </p:nvPr>
        </p:nvSpPr>
        <p:spPr/>
        <p:txBody>
          <a:bodyPr/>
          <a:lstStyle/>
          <a:p>
            <a:endParaRPr lang="en-PG"/>
          </a:p>
        </p:txBody>
      </p:sp>
      <p:sp>
        <p:nvSpPr>
          <p:cNvPr id="4" name="Slide Number Placeholder 3"/>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392582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5DC4F8-F5F5-4E2D-850B-382F1C5FD25C}" type="datetimeFigureOut">
              <a:rPr lang="en-PG" smtClean="0"/>
              <a:t>06/13/2024</a:t>
            </a:fld>
            <a:endParaRPr lang="en-PG"/>
          </a:p>
        </p:txBody>
      </p:sp>
      <p:sp>
        <p:nvSpPr>
          <p:cNvPr id="6" name="Footer Placeholder 5"/>
          <p:cNvSpPr>
            <a:spLocks noGrp="1"/>
          </p:cNvSpPr>
          <p:nvPr>
            <p:ph type="ftr" sz="quarter" idx="11"/>
          </p:nvPr>
        </p:nvSpPr>
        <p:spPr/>
        <p:txBody>
          <a:bodyPr/>
          <a:lstStyle/>
          <a:p>
            <a:endParaRPr lang="en-PG"/>
          </a:p>
        </p:txBody>
      </p:sp>
      <p:sp>
        <p:nvSpPr>
          <p:cNvPr id="7" name="Slide Number Placeholder 6"/>
          <p:cNvSpPr>
            <a:spLocks noGrp="1"/>
          </p:cNvSpPr>
          <p:nvPr>
            <p:ph type="sldNum" sz="quarter" idx="12"/>
          </p:nvPr>
        </p:nvSpPr>
        <p:spPr/>
        <p:txBody>
          <a:bodyPr/>
          <a:lstStyle/>
          <a:p>
            <a:fld id="{6031E100-24AC-4985-AF91-66AA047339F4}" type="slidenum">
              <a:rPr lang="en-PG" smtClean="0"/>
              <a:t>‹#›</a:t>
            </a:fld>
            <a:endParaRPr lang="en-PG"/>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15367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5DC4F8-F5F5-4E2D-850B-382F1C5FD25C}" type="datetimeFigureOut">
              <a:rPr lang="en-PG" smtClean="0"/>
              <a:t>06/13/2024</a:t>
            </a:fld>
            <a:endParaRPr lang="en-PG"/>
          </a:p>
        </p:txBody>
      </p:sp>
      <p:sp>
        <p:nvSpPr>
          <p:cNvPr id="6" name="Footer Placeholder 5"/>
          <p:cNvSpPr>
            <a:spLocks noGrp="1"/>
          </p:cNvSpPr>
          <p:nvPr>
            <p:ph type="ftr" sz="quarter" idx="11"/>
          </p:nvPr>
        </p:nvSpPr>
        <p:spPr/>
        <p:txBody>
          <a:bodyPr/>
          <a:lstStyle/>
          <a:p>
            <a:endParaRPr lang="en-PG"/>
          </a:p>
        </p:txBody>
      </p:sp>
      <p:sp>
        <p:nvSpPr>
          <p:cNvPr id="7" name="Slide Number Placeholder 6"/>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4249886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05DC4F8-F5F5-4E2D-850B-382F1C5FD25C}" type="datetimeFigureOut">
              <a:rPr lang="en-PG" smtClean="0"/>
              <a:t>06/13/2024</a:t>
            </a:fld>
            <a:endParaRPr lang="en-PG"/>
          </a:p>
        </p:txBody>
      </p:sp>
      <p:sp>
        <p:nvSpPr>
          <p:cNvPr id="6" name="Footer Placeholder 5"/>
          <p:cNvSpPr>
            <a:spLocks noGrp="1"/>
          </p:cNvSpPr>
          <p:nvPr>
            <p:ph type="ftr" sz="quarter" idx="11"/>
          </p:nvPr>
        </p:nvSpPr>
        <p:spPr/>
        <p:txBody>
          <a:bodyPr/>
          <a:lstStyle/>
          <a:p>
            <a:endParaRPr lang="en-PG"/>
          </a:p>
        </p:txBody>
      </p:sp>
      <p:sp>
        <p:nvSpPr>
          <p:cNvPr id="7" name="Slide Number Placeholder 6"/>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3494793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06/13/2024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48676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06/13/2024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5465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06/13/2024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spTree>
    <p:extLst>
      <p:ext uri="{BB962C8B-B14F-4D97-AF65-F5344CB8AC3E}">
        <p14:creationId xmlns:p14="http://schemas.microsoft.com/office/powerpoint/2010/main" val="41773800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06/13/2024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50178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5DC4F8-F5F5-4E2D-850B-382F1C5FD25C}" type="datetimeFigureOut">
              <a:rPr lang="en-PG" smtClean="0"/>
              <a:t>06/13/2024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3399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5DC4F8-F5F5-4E2D-850B-382F1C5FD25C}" type="datetimeFigureOut">
              <a:rPr lang="en-PG" smtClean="0"/>
              <a:t>06/13/2024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903233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5DC4F8-F5F5-4E2D-850B-382F1C5FD25C}" type="datetimeFigureOut">
              <a:rPr lang="en-PG" smtClean="0"/>
              <a:t>06/13/2024</a:t>
            </a:fld>
            <a:endParaRPr lang="en-PG"/>
          </a:p>
        </p:txBody>
      </p:sp>
      <p:sp>
        <p:nvSpPr>
          <p:cNvPr id="5" name="Footer Placeholder 4"/>
          <p:cNvSpPr>
            <a:spLocks noGrp="1"/>
          </p:cNvSpPr>
          <p:nvPr>
            <p:ph type="ftr" sz="quarter" idx="11"/>
          </p:nvPr>
        </p:nvSpPr>
        <p:spPr/>
        <p:txBody>
          <a:bodyPr/>
          <a:lstStyle/>
          <a:p>
            <a:endParaRPr lang="en-PG"/>
          </a:p>
        </p:txBody>
      </p:sp>
      <p:sp>
        <p:nvSpPr>
          <p:cNvPr id="6" name="Slide Number Placeholder 5"/>
          <p:cNvSpPr>
            <a:spLocks noGrp="1"/>
          </p:cNvSpPr>
          <p:nvPr>
            <p:ph type="sldNum" sz="quarter" idx="12"/>
          </p:nvPr>
        </p:nvSpPr>
        <p:spPr/>
        <p:txBody>
          <a:bodyPr/>
          <a:lstStyle/>
          <a:p>
            <a:fld id="{6031E100-24AC-4985-AF91-66AA047339F4}" type="slidenum">
              <a:rPr lang="en-PG" smtClean="0"/>
              <a:t>‹#›</a:t>
            </a:fld>
            <a:endParaRPr lang="en-PG"/>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1137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4.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3.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05DC4F8-F5F5-4E2D-850B-382F1C5FD25C}" type="datetimeFigureOut">
              <a:rPr lang="en-PG" smtClean="0"/>
              <a:t>06/13/2024</a:t>
            </a:fld>
            <a:endParaRPr lang="en-PG"/>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PG"/>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031E100-24AC-4985-AF91-66AA047339F4}" type="slidenum">
              <a:rPr lang="en-PG" smtClean="0"/>
              <a:t>‹#›</a:t>
            </a:fld>
            <a:endParaRPr lang="en-PG"/>
          </a:p>
        </p:txBody>
      </p:sp>
    </p:spTree>
    <p:extLst>
      <p:ext uri="{BB962C8B-B14F-4D97-AF65-F5344CB8AC3E}">
        <p14:creationId xmlns:p14="http://schemas.microsoft.com/office/powerpoint/2010/main" val="41117658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2.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7.xml" /></Relationships>
</file>

<file path=ppt/slides/_rels/slide14.xml.rels><?xml version="1.0" encoding="UTF-8" standalone="yes"?>
<Relationships xmlns="http://schemas.openxmlformats.org/package/2006/relationships"><Relationship Id="rId2" Type="http://schemas.openxmlformats.org/officeDocument/2006/relationships/image" Target="../media/image9.png" /><Relationship Id="rId1" Type="http://schemas.openxmlformats.org/officeDocument/2006/relationships/slideLayout" Target="../slideLayouts/slideLayout7.xml" /></Relationships>
</file>

<file path=ppt/slides/_rels/slide15.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7416F84-4A72-F380-91F5-4B2050CF5B9C}"/>
              </a:ext>
            </a:extLst>
          </p:cNvPr>
          <p:cNvSpPr txBox="1"/>
          <p:nvPr/>
        </p:nvSpPr>
        <p:spPr>
          <a:xfrm>
            <a:off x="2884716" y="1814818"/>
            <a:ext cx="7805056" cy="1107996"/>
          </a:xfrm>
          <a:prstGeom prst="rect">
            <a:avLst/>
          </a:prstGeom>
          <a:noFill/>
        </p:spPr>
        <p:txBody>
          <a:bodyPr wrap="square">
            <a:spAutoFit/>
          </a:bodyPr>
          <a:lstStyle/>
          <a:p>
            <a:r>
              <a:rPr lang="en-PG" sz="6600" b="1" dirty="0">
                <a:effectLst/>
                <a:latin typeface="Times New Roman" panose="02020603050405020304" pitchFamily="18" charset="0"/>
                <a:ea typeface="Times New Roman" panose="02020603050405020304" pitchFamily="18" charset="0"/>
              </a:rPr>
              <a:t>Charts and Graphs</a:t>
            </a:r>
            <a:endParaRPr lang="en-GB" sz="6600" b="1" dirty="0">
              <a:effectLst/>
              <a:latin typeface="Times New Roman" panose="02020603050405020304" pitchFamily="18" charset="0"/>
              <a:ea typeface="Times New Roman" panose="02020603050405020304" pitchFamily="18" charset="0"/>
            </a:endParaRPr>
          </a:p>
        </p:txBody>
      </p:sp>
      <p:sp>
        <p:nvSpPr>
          <p:cNvPr id="8" name="Freeform: Shape 7">
            <a:extLst>
              <a:ext uri="{FF2B5EF4-FFF2-40B4-BE49-F238E27FC236}">
                <a16:creationId xmlns:a16="http://schemas.microsoft.com/office/drawing/2014/main" id="{A44744B1-22DC-2522-8D21-320215FFA084}"/>
              </a:ext>
            </a:extLst>
          </p:cNvPr>
          <p:cNvSpPr/>
          <p:nvPr/>
        </p:nvSpPr>
        <p:spPr>
          <a:xfrm>
            <a:off x="1981202" y="141509"/>
            <a:ext cx="8708571" cy="6477003"/>
          </a:xfrm>
          <a:custGeom>
            <a:avLst/>
            <a:gdLst>
              <a:gd name="connsiteX0" fmla="*/ 0 w 7271657"/>
              <a:gd name="connsiteY0" fmla="*/ 0 h 5845629"/>
              <a:gd name="connsiteX1" fmla="*/ 7271657 w 7271657"/>
              <a:gd name="connsiteY1" fmla="*/ 0 h 5845629"/>
              <a:gd name="connsiteX2" fmla="*/ 7271657 w 7271657"/>
              <a:gd name="connsiteY2" fmla="*/ 9592 h 5845629"/>
              <a:gd name="connsiteX3" fmla="*/ 29210 w 7271657"/>
              <a:gd name="connsiteY3" fmla="*/ 5845629 h 5845629"/>
              <a:gd name="connsiteX4" fmla="*/ 0 w 7271657"/>
              <a:gd name="connsiteY4" fmla="*/ 5845629 h 58456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71657" h="5845629">
                <a:moveTo>
                  <a:pt x="0" y="0"/>
                </a:moveTo>
                <a:lnTo>
                  <a:pt x="7271657" y="0"/>
                </a:lnTo>
                <a:lnTo>
                  <a:pt x="7271657" y="9592"/>
                </a:lnTo>
                <a:lnTo>
                  <a:pt x="29210" y="5845629"/>
                </a:lnTo>
                <a:lnTo>
                  <a:pt x="0" y="5845629"/>
                </a:lnTo>
                <a:close/>
              </a:path>
            </a:pathLst>
          </a:cu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PG"/>
          </a:p>
        </p:txBody>
      </p:sp>
      <p:sp>
        <p:nvSpPr>
          <p:cNvPr id="9" name="Freeform: Shape 8">
            <a:extLst>
              <a:ext uri="{FF2B5EF4-FFF2-40B4-BE49-F238E27FC236}">
                <a16:creationId xmlns:a16="http://schemas.microsoft.com/office/drawing/2014/main" id="{DEC9971B-C3FF-96D7-6CAD-48F66C4305EE}"/>
              </a:ext>
            </a:extLst>
          </p:cNvPr>
          <p:cNvSpPr/>
          <p:nvPr/>
        </p:nvSpPr>
        <p:spPr>
          <a:xfrm rot="10800000">
            <a:off x="1981203" y="141509"/>
            <a:ext cx="8708569" cy="6477003"/>
          </a:xfrm>
          <a:custGeom>
            <a:avLst/>
            <a:gdLst>
              <a:gd name="connsiteX0" fmla="*/ 0 w 7271657"/>
              <a:gd name="connsiteY0" fmla="*/ 0 h 5845629"/>
              <a:gd name="connsiteX1" fmla="*/ 7271657 w 7271657"/>
              <a:gd name="connsiteY1" fmla="*/ 0 h 5845629"/>
              <a:gd name="connsiteX2" fmla="*/ 7271657 w 7271657"/>
              <a:gd name="connsiteY2" fmla="*/ 9592 h 5845629"/>
              <a:gd name="connsiteX3" fmla="*/ 29210 w 7271657"/>
              <a:gd name="connsiteY3" fmla="*/ 5845629 h 5845629"/>
              <a:gd name="connsiteX4" fmla="*/ 0 w 7271657"/>
              <a:gd name="connsiteY4" fmla="*/ 5845629 h 58456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71657" h="5845629">
                <a:moveTo>
                  <a:pt x="0" y="0"/>
                </a:moveTo>
                <a:lnTo>
                  <a:pt x="7271657" y="0"/>
                </a:lnTo>
                <a:lnTo>
                  <a:pt x="7271657" y="9592"/>
                </a:lnTo>
                <a:lnTo>
                  <a:pt x="29210" y="5845629"/>
                </a:lnTo>
                <a:lnTo>
                  <a:pt x="0" y="5845629"/>
                </a:lnTo>
                <a:close/>
              </a:path>
            </a:pathLst>
          </a:cu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PG"/>
          </a:p>
        </p:txBody>
      </p:sp>
    </p:spTree>
    <p:extLst>
      <p:ext uri="{BB962C8B-B14F-4D97-AF65-F5344CB8AC3E}">
        <p14:creationId xmlns:p14="http://schemas.microsoft.com/office/powerpoint/2010/main" val="105920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path" presetSubtype="0" accel="50000" decel="50000" fill="hold" grpId="0" nodeType="withEffect">
                                  <p:stCondLst>
                                    <p:cond delay="0"/>
                                  </p:stCondLst>
                                  <p:childTnLst>
                                    <p:animMotion origin="layout" path="M 0 0 L 0.25 0.25 E" pathEditMode="relative" ptsTypes="">
                                      <p:cBhvr>
                                        <p:cTn id="6" dur="2000" fill="hold"/>
                                        <p:tgtEl>
                                          <p:spTgt spid="9"/>
                                        </p:tgtEl>
                                        <p:attrNameLst>
                                          <p:attrName>ppt_x</p:attrName>
                                          <p:attrName>ppt_y</p:attrName>
                                        </p:attrNameLst>
                                      </p:cBhvr>
                                    </p:animMotion>
                                  </p:childTnLst>
                                </p:cTn>
                              </p:par>
                              <p:par>
                                <p:cTn id="7" presetID="42" presetClass="path" presetSubtype="0" accel="50000" decel="50000" fill="hold" grpId="0" nodeType="withEffect">
                                  <p:stCondLst>
                                    <p:cond delay="0"/>
                                  </p:stCondLst>
                                  <p:childTnLst>
                                    <p:animMotion origin="layout" path="M -1.45833E-6 -4.07407E-6 L -0.26614 -0.26111 " pathEditMode="relative" rAng="0" ptsTypes="AA">
                                      <p:cBhvr>
                                        <p:cTn id="8" dur="2000" fill="hold"/>
                                        <p:tgtEl>
                                          <p:spTgt spid="8"/>
                                        </p:tgtEl>
                                        <p:attrNameLst>
                                          <p:attrName>ppt_x</p:attrName>
                                          <p:attrName>ppt_y</p:attrName>
                                        </p:attrNameLst>
                                      </p:cBhvr>
                                      <p:rCtr x="-13307" y="-1305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76B2740-3662-D6DB-A93A-FB03CE7C3200}"/>
              </a:ext>
            </a:extLst>
          </p:cNvPr>
          <p:cNvSpPr txBox="1"/>
          <p:nvPr/>
        </p:nvSpPr>
        <p:spPr>
          <a:xfrm>
            <a:off x="870857" y="924971"/>
            <a:ext cx="9993086" cy="2492990"/>
          </a:xfrm>
          <a:prstGeom prst="rect">
            <a:avLst/>
          </a:prstGeom>
          <a:noFill/>
        </p:spPr>
        <p:txBody>
          <a:bodyPr wrap="square">
            <a:spAutoFit/>
          </a:bodyPr>
          <a:lstStyle/>
          <a:p>
            <a:r>
              <a:rPr lang="en-PG" sz="4400" b="1" dirty="0">
                <a:effectLst/>
                <a:latin typeface="Times New Roman" panose="02020603050405020304" pitchFamily="18" charset="0"/>
                <a:ea typeface="Times New Roman" panose="02020603050405020304" pitchFamily="18" charset="0"/>
              </a:rPr>
              <a:t>Lesson </a:t>
            </a:r>
            <a:r>
              <a:rPr lang="en-US" sz="4400" b="1" dirty="0">
                <a:effectLst/>
                <a:latin typeface="Times New Roman" panose="02020603050405020304" pitchFamily="18" charset="0"/>
                <a:ea typeface="Times New Roman" panose="02020603050405020304" pitchFamily="18" charset="0"/>
              </a:rPr>
              <a:t>Topic</a:t>
            </a:r>
            <a:r>
              <a:rPr lang="en-PG" sz="4400" b="1" dirty="0">
                <a:effectLst/>
                <a:latin typeface="Times New Roman" panose="02020603050405020304" pitchFamily="18" charset="0"/>
                <a:ea typeface="Times New Roman" panose="02020603050405020304" pitchFamily="18" charset="0"/>
              </a:rPr>
              <a:t>: Charts and Graphs</a:t>
            </a:r>
            <a:endParaRPr lang="en-GB" sz="4400" b="1" dirty="0">
              <a:effectLst/>
              <a:latin typeface="Times New Roman" panose="02020603050405020304" pitchFamily="18" charset="0"/>
              <a:ea typeface="Times New Roman" panose="02020603050405020304" pitchFamily="18" charset="0"/>
            </a:endParaRPr>
          </a:p>
          <a:p>
            <a:endParaRPr lang="en-PG" sz="2800" dirty="0">
              <a:effectLst/>
              <a:latin typeface="Times New Roman" panose="02020603050405020304" pitchFamily="18" charset="0"/>
              <a:ea typeface="Times New Roman" panose="02020603050405020304" pitchFamily="18" charset="0"/>
            </a:endParaRPr>
          </a:p>
          <a:p>
            <a:r>
              <a:rPr lang="en-PG" sz="2800" dirty="0">
                <a:effectLst/>
                <a:latin typeface="Times New Roman" panose="02020603050405020304" pitchFamily="18" charset="0"/>
                <a:ea typeface="Times New Roman" panose="02020603050405020304" pitchFamily="18" charset="0"/>
              </a:rPr>
              <a:t>Welcome to the fourth lesson of our Excel beginner's guide! In this lesson, we'll explore how to create and customize charts and graphs to visually represent your data.</a:t>
            </a:r>
          </a:p>
        </p:txBody>
      </p:sp>
    </p:spTree>
    <p:extLst>
      <p:ext uri="{BB962C8B-B14F-4D97-AF65-F5344CB8AC3E}">
        <p14:creationId xmlns:p14="http://schemas.microsoft.com/office/powerpoint/2010/main" val="1583711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B453A9-9101-A49E-9DD2-E36D6412A777}"/>
              </a:ext>
            </a:extLst>
          </p:cNvPr>
          <p:cNvSpPr txBox="1"/>
          <p:nvPr/>
        </p:nvSpPr>
        <p:spPr>
          <a:xfrm>
            <a:off x="925286" y="637425"/>
            <a:ext cx="9818914" cy="5324535"/>
          </a:xfrm>
          <a:prstGeom prst="rect">
            <a:avLst/>
          </a:prstGeom>
          <a:noFill/>
        </p:spPr>
        <p:txBody>
          <a:bodyPr wrap="square">
            <a:spAutoFit/>
          </a:bodyPr>
          <a:lstStyle/>
          <a:p>
            <a:r>
              <a:rPr lang="en-PG" sz="2800" b="1" dirty="0">
                <a:effectLst/>
                <a:latin typeface="Times New Roman" panose="02020603050405020304" pitchFamily="18" charset="0"/>
                <a:ea typeface="Times New Roman" panose="02020603050405020304" pitchFamily="18" charset="0"/>
              </a:rPr>
              <a:t>1. Creating Charts</a:t>
            </a:r>
            <a:endParaRPr lang="en-PG" sz="2800" dirty="0">
              <a:effectLst/>
              <a:latin typeface="Times New Roman" panose="02020603050405020304" pitchFamily="18" charset="0"/>
              <a:ea typeface="Times New Roman" panose="02020603050405020304" pitchFamily="18" charset="0"/>
            </a:endParaRPr>
          </a:p>
          <a:p>
            <a:r>
              <a:rPr lang="en-PG" sz="2400" dirty="0">
                <a:effectLst/>
                <a:latin typeface="Times New Roman" panose="02020603050405020304" pitchFamily="18" charset="0"/>
                <a:ea typeface="Times New Roman" panose="02020603050405020304" pitchFamily="18" charset="0"/>
              </a:rPr>
              <a:t>Charts are powerful tools for visualizing data trends and patterns. Excel offers a variety of chart types to choose from, including bar charts, line charts, pie charts, and more.</a:t>
            </a:r>
            <a:endParaRPr lang="en-GB" sz="2400" dirty="0">
              <a:effectLst/>
              <a:latin typeface="Times New Roman" panose="02020603050405020304" pitchFamily="18" charset="0"/>
              <a:ea typeface="Times New Roman" panose="02020603050405020304" pitchFamily="18" charset="0"/>
            </a:endParaRPr>
          </a:p>
          <a:p>
            <a:endParaRPr lang="en-PG" sz="2400" dirty="0">
              <a:effectLst/>
              <a:latin typeface="Times New Roman" panose="02020603050405020304" pitchFamily="18" charset="0"/>
              <a:ea typeface="Times New Roman" panose="02020603050405020304" pitchFamily="18" charset="0"/>
            </a:endParaRPr>
          </a:p>
          <a:p>
            <a:pPr marL="719138"/>
            <a:r>
              <a:rPr lang="en-PG" sz="2400" b="1" dirty="0">
                <a:effectLst/>
                <a:latin typeface="Times New Roman" panose="02020603050405020304" pitchFamily="18" charset="0"/>
                <a:ea typeface="Times New Roman" panose="02020603050405020304" pitchFamily="18" charset="0"/>
              </a:rPr>
              <a:t>a. Selecting Data</a:t>
            </a:r>
            <a:endParaRPr lang="en-PG" sz="2400" dirty="0">
              <a:effectLst/>
              <a:latin typeface="Times New Roman" panose="02020603050405020304" pitchFamily="18" charset="0"/>
              <a:ea typeface="Times New Roman" panose="02020603050405020304" pitchFamily="18" charset="0"/>
            </a:endParaRPr>
          </a:p>
          <a:p>
            <a:pPr marL="719138"/>
            <a:r>
              <a:rPr lang="en-PG" sz="2400" dirty="0">
                <a:effectLst/>
                <a:latin typeface="Times New Roman" panose="02020603050405020304" pitchFamily="18" charset="0"/>
                <a:ea typeface="Times New Roman" panose="02020603050405020304" pitchFamily="18" charset="0"/>
              </a:rPr>
              <a:t>Before creating a chart, you need to select the data you want to visualize. Click and drag to select the range of cells containing your data, including column headers if applicable.</a:t>
            </a:r>
          </a:p>
          <a:p>
            <a:pPr marL="719138"/>
            <a:endParaRPr lang="en-GB" sz="2400" b="1" dirty="0">
              <a:effectLst/>
              <a:latin typeface="Times New Roman" panose="02020603050405020304" pitchFamily="18" charset="0"/>
              <a:ea typeface="Times New Roman" panose="02020603050405020304" pitchFamily="18" charset="0"/>
            </a:endParaRPr>
          </a:p>
          <a:p>
            <a:pPr marL="719138"/>
            <a:r>
              <a:rPr lang="en-PG" sz="2400" b="1" dirty="0">
                <a:effectLst/>
                <a:latin typeface="Times New Roman" panose="02020603050405020304" pitchFamily="18" charset="0"/>
                <a:ea typeface="Times New Roman" panose="02020603050405020304" pitchFamily="18" charset="0"/>
              </a:rPr>
              <a:t>b. Inserting a Chart</a:t>
            </a:r>
            <a:endParaRPr lang="en-PG" sz="2400" dirty="0">
              <a:effectLst/>
              <a:latin typeface="Times New Roman" panose="02020603050405020304" pitchFamily="18" charset="0"/>
              <a:ea typeface="Times New Roman" panose="02020603050405020304" pitchFamily="18" charset="0"/>
            </a:endParaRPr>
          </a:p>
          <a:p>
            <a:pPr marL="719138"/>
            <a:r>
              <a:rPr lang="en-PG" sz="2400" dirty="0">
                <a:effectLst/>
                <a:latin typeface="Times New Roman" panose="02020603050405020304" pitchFamily="18" charset="0"/>
                <a:ea typeface="Times New Roman" panose="02020603050405020304" pitchFamily="18" charset="0"/>
              </a:rPr>
              <a:t>Once you've selected your data, go to the Insert tab and choose the type of chart you want to create from the Charts group. Selecting a chart type will automatically generate a basic chart based on your data.</a:t>
            </a:r>
          </a:p>
        </p:txBody>
      </p:sp>
    </p:spTree>
    <p:extLst>
      <p:ext uri="{BB962C8B-B14F-4D97-AF65-F5344CB8AC3E}">
        <p14:creationId xmlns:p14="http://schemas.microsoft.com/office/powerpoint/2010/main" val="4110511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B453A9-9101-A49E-9DD2-E36D6412A777}"/>
              </a:ext>
            </a:extLst>
          </p:cNvPr>
          <p:cNvSpPr txBox="1"/>
          <p:nvPr/>
        </p:nvSpPr>
        <p:spPr>
          <a:xfrm>
            <a:off x="1077686" y="951398"/>
            <a:ext cx="9818914" cy="4955203"/>
          </a:xfrm>
          <a:prstGeom prst="rect">
            <a:avLst/>
          </a:prstGeom>
          <a:noFill/>
        </p:spPr>
        <p:txBody>
          <a:bodyPr wrap="square">
            <a:spAutoFit/>
          </a:bodyPr>
          <a:lstStyle/>
          <a:p>
            <a:r>
              <a:rPr lang="en-PG" sz="2800" b="1" dirty="0">
                <a:effectLst/>
                <a:latin typeface="Times New Roman" panose="02020603050405020304" pitchFamily="18" charset="0"/>
                <a:ea typeface="Times New Roman" panose="02020603050405020304" pitchFamily="18" charset="0"/>
              </a:rPr>
              <a:t>2. Customizing Charts</a:t>
            </a:r>
            <a:endParaRPr lang="en-PG" sz="2800" dirty="0">
              <a:effectLst/>
              <a:latin typeface="Times New Roman" panose="02020603050405020304" pitchFamily="18" charset="0"/>
              <a:ea typeface="Times New Roman" panose="02020603050405020304" pitchFamily="18" charset="0"/>
            </a:endParaRPr>
          </a:p>
          <a:p>
            <a:r>
              <a:rPr lang="en-PG" sz="2400" dirty="0">
                <a:effectLst/>
                <a:latin typeface="Times New Roman" panose="02020603050405020304" pitchFamily="18" charset="0"/>
                <a:ea typeface="Times New Roman" panose="02020603050405020304" pitchFamily="18" charset="0"/>
              </a:rPr>
              <a:t>Excel allows you to customize various aspects of your charts to better convey your message.</a:t>
            </a:r>
            <a:endParaRPr lang="en-GB" sz="2400" dirty="0">
              <a:effectLst/>
              <a:latin typeface="Times New Roman" panose="02020603050405020304" pitchFamily="18" charset="0"/>
              <a:ea typeface="Times New Roman" panose="02020603050405020304" pitchFamily="18" charset="0"/>
            </a:endParaRPr>
          </a:p>
          <a:p>
            <a:endParaRPr lang="en-PG" sz="2400" dirty="0">
              <a:effectLst/>
              <a:latin typeface="Times New Roman" panose="02020603050405020304" pitchFamily="18" charset="0"/>
              <a:ea typeface="Times New Roman" panose="02020603050405020304" pitchFamily="18" charset="0"/>
            </a:endParaRPr>
          </a:p>
          <a:p>
            <a:pPr marL="719138"/>
            <a:r>
              <a:rPr lang="en-PG" sz="2400" b="1" dirty="0">
                <a:effectLst/>
                <a:latin typeface="Times New Roman" panose="02020603050405020304" pitchFamily="18" charset="0"/>
                <a:ea typeface="Times New Roman" panose="02020603050405020304" pitchFamily="18" charset="0"/>
              </a:rPr>
              <a:t>a. Chart Styles</a:t>
            </a:r>
            <a:endParaRPr lang="en-PG" sz="2400" dirty="0">
              <a:effectLst/>
              <a:latin typeface="Times New Roman" panose="02020603050405020304" pitchFamily="18" charset="0"/>
              <a:ea typeface="Times New Roman" panose="02020603050405020304" pitchFamily="18" charset="0"/>
            </a:endParaRPr>
          </a:p>
          <a:p>
            <a:pPr marL="719138"/>
            <a:r>
              <a:rPr lang="en-PG" sz="2400" dirty="0">
                <a:effectLst/>
                <a:latin typeface="Times New Roman" panose="02020603050405020304" pitchFamily="18" charset="0"/>
                <a:ea typeface="Times New Roman" panose="02020603050405020304" pitchFamily="18" charset="0"/>
              </a:rPr>
              <a:t>You can change the style of your chart by selecting one of the predefined chart styles from the Chart Styles gallery in the Chart Tools Design tab. Experiment with different styles to find the one that best suits your data.</a:t>
            </a:r>
            <a:endParaRPr lang="en-GB" sz="2400" dirty="0">
              <a:effectLst/>
              <a:latin typeface="Times New Roman" panose="02020603050405020304" pitchFamily="18" charset="0"/>
              <a:ea typeface="Times New Roman" panose="02020603050405020304" pitchFamily="18" charset="0"/>
            </a:endParaRPr>
          </a:p>
          <a:p>
            <a:pPr marL="719138"/>
            <a:endParaRPr lang="en-PG" sz="2400" dirty="0">
              <a:effectLst/>
              <a:latin typeface="Times New Roman" panose="02020603050405020304" pitchFamily="18" charset="0"/>
              <a:ea typeface="Times New Roman" panose="02020603050405020304" pitchFamily="18" charset="0"/>
            </a:endParaRPr>
          </a:p>
          <a:p>
            <a:pPr marL="719138"/>
            <a:r>
              <a:rPr lang="en-PG" sz="2400" b="1" dirty="0">
                <a:effectLst/>
                <a:latin typeface="Times New Roman" panose="02020603050405020304" pitchFamily="18" charset="0"/>
                <a:ea typeface="Times New Roman" panose="02020603050405020304" pitchFamily="18" charset="0"/>
              </a:rPr>
              <a:t>b. Adding Titles and Labels</a:t>
            </a:r>
            <a:endParaRPr lang="en-PG" sz="2400" dirty="0">
              <a:effectLst/>
              <a:latin typeface="Times New Roman" panose="02020603050405020304" pitchFamily="18" charset="0"/>
              <a:ea typeface="Times New Roman" panose="02020603050405020304" pitchFamily="18" charset="0"/>
            </a:endParaRPr>
          </a:p>
          <a:p>
            <a:pPr marL="719138"/>
            <a:r>
              <a:rPr lang="en-PG" sz="2400" dirty="0">
                <a:effectLst/>
                <a:latin typeface="Times New Roman" panose="02020603050405020304" pitchFamily="18" charset="0"/>
                <a:ea typeface="Times New Roman" panose="02020603050405020304" pitchFamily="18" charset="0"/>
              </a:rPr>
              <a:t>Titles and labels provide context and clarity to your chart. You can add a chart title, axis titles, and data labels by selecting the chart and using the Chart Tools Layout tab.</a:t>
            </a:r>
          </a:p>
        </p:txBody>
      </p:sp>
    </p:spTree>
    <p:extLst>
      <p:ext uri="{BB962C8B-B14F-4D97-AF65-F5344CB8AC3E}">
        <p14:creationId xmlns:p14="http://schemas.microsoft.com/office/powerpoint/2010/main" val="1789673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1012373" y="1406719"/>
            <a:ext cx="4746171" cy="3785652"/>
          </a:xfrm>
          <a:prstGeom prst="rect">
            <a:avLst/>
          </a:prstGeom>
          <a:noFill/>
        </p:spPr>
        <p:txBody>
          <a:bodyPr wrap="square">
            <a:spAutoFit/>
          </a:bodyPr>
          <a:lstStyle/>
          <a:p>
            <a:r>
              <a:rPr lang="en-PG" sz="2000" b="1" dirty="0">
                <a:effectLst/>
                <a:latin typeface="Times New Roman" panose="02020603050405020304" pitchFamily="18" charset="0"/>
                <a:ea typeface="Times New Roman" panose="02020603050405020304" pitchFamily="18" charset="0"/>
              </a:rPr>
              <a:t>3. Practice Exercises (Online Using </a:t>
            </a:r>
            <a:r>
              <a:rPr lang="en-PG" sz="2000" b="1" dirty="0" err="1">
                <a:effectLst/>
                <a:latin typeface="Times New Roman" panose="02020603050405020304" pitchFamily="18" charset="0"/>
                <a:ea typeface="Times New Roman" panose="02020603050405020304" pitchFamily="18" charset="0"/>
              </a:rPr>
              <a:t>eNHIS</a:t>
            </a:r>
            <a:r>
              <a:rPr lang="en-PG" sz="2000" b="1" dirty="0">
                <a:effectLst/>
                <a:latin typeface="Times New Roman" panose="02020603050405020304" pitchFamily="18" charset="0"/>
                <a:ea typeface="Times New Roman" panose="02020603050405020304" pitchFamily="18" charset="0"/>
              </a:rPr>
              <a:t> Data)</a:t>
            </a:r>
            <a:endParaRPr lang="en-GB" sz="2000" b="1" dirty="0">
              <a:effectLst/>
              <a:latin typeface="Times New Roman" panose="02020603050405020304" pitchFamily="18" charset="0"/>
              <a:ea typeface="Times New Roman" panose="02020603050405020304" pitchFamily="18" charset="0"/>
            </a:endParaRPr>
          </a:p>
          <a:p>
            <a:endParaRPr lang="en-PG" sz="2000" dirty="0">
              <a:effectLst/>
              <a:latin typeface="Times New Roman" panose="02020603050405020304" pitchFamily="18" charset="0"/>
              <a:ea typeface="Times New Roman" panose="02020603050405020304" pitchFamily="18" charset="0"/>
            </a:endParaRPr>
          </a:p>
          <a:p>
            <a:r>
              <a:rPr lang="en-PG" sz="2000" dirty="0">
                <a:effectLst/>
                <a:latin typeface="Times New Roman" panose="02020603050405020304" pitchFamily="18" charset="0"/>
                <a:ea typeface="Times New Roman" panose="02020603050405020304" pitchFamily="18" charset="0"/>
              </a:rPr>
              <a:t>Now it's time to practice creating and customizing charts:</a:t>
            </a:r>
            <a:endParaRPr lang="en-GB" sz="2000" dirty="0">
              <a:effectLst/>
              <a:latin typeface="Times New Roman" panose="02020603050405020304" pitchFamily="18" charset="0"/>
              <a:ea typeface="Times New Roman" panose="02020603050405020304" pitchFamily="18" charset="0"/>
            </a:endParaRPr>
          </a:p>
          <a:p>
            <a:endParaRPr lang="en-PG" sz="2000" dirty="0">
              <a:effectLst/>
              <a:latin typeface="Times New Roman" panose="02020603050405020304" pitchFamily="18" charset="0"/>
              <a:ea typeface="Times New Roman" panose="02020603050405020304" pitchFamily="18" charset="0"/>
            </a:endParaRPr>
          </a:p>
          <a:p>
            <a:r>
              <a:rPr lang="en-PG" sz="2000" b="1" dirty="0">
                <a:effectLst/>
                <a:latin typeface="Times New Roman" panose="02020603050405020304" pitchFamily="18" charset="0"/>
                <a:ea typeface="Times New Roman" panose="02020603050405020304" pitchFamily="18" charset="0"/>
              </a:rPr>
              <a:t>Exercise 1:</a:t>
            </a:r>
            <a:r>
              <a:rPr lang="en-PG" sz="2000" dirty="0">
                <a:effectLst/>
                <a:latin typeface="Times New Roman" panose="02020603050405020304" pitchFamily="18" charset="0"/>
                <a:ea typeface="Times New Roman" panose="02020603050405020304" pitchFamily="18" charset="0"/>
              </a:rPr>
              <a:t> We will Create a bar chart to visualize </a:t>
            </a:r>
            <a:r>
              <a:rPr lang="en-GB" sz="2000" dirty="0">
                <a:latin typeface="Times New Roman" panose="02020603050405020304" pitchFamily="18" charset="0"/>
                <a:ea typeface="Times New Roman" panose="02020603050405020304" pitchFamily="18" charset="0"/>
              </a:rPr>
              <a:t>Malaria</a:t>
            </a:r>
            <a:r>
              <a:rPr lang="en-PG" sz="2000" dirty="0">
                <a:effectLst/>
                <a:latin typeface="Times New Roman" panose="02020603050405020304" pitchFamily="18" charset="0"/>
                <a:ea typeface="Times New Roman" panose="02020603050405020304" pitchFamily="18" charset="0"/>
              </a:rPr>
              <a:t> data for 2023</a:t>
            </a:r>
            <a:endParaRPr lang="en-GB" sz="2000" dirty="0">
              <a:effectLst/>
              <a:latin typeface="Times New Roman" panose="02020603050405020304" pitchFamily="18" charset="0"/>
              <a:ea typeface="Times New Roman" panose="02020603050405020304" pitchFamily="18" charset="0"/>
            </a:endParaRPr>
          </a:p>
          <a:p>
            <a:endParaRPr lang="en-PG" sz="2000" dirty="0">
              <a:effectLst/>
              <a:latin typeface="Times New Roman" panose="02020603050405020304" pitchFamily="18" charset="0"/>
              <a:ea typeface="Times New Roman" panose="02020603050405020304" pitchFamily="18" charset="0"/>
            </a:endParaRPr>
          </a:p>
          <a:p>
            <a:r>
              <a:rPr lang="en-PG" sz="2000" b="1" dirty="0">
                <a:effectLst/>
                <a:latin typeface="Times New Roman" panose="02020603050405020304" pitchFamily="18" charset="0"/>
                <a:ea typeface="Times New Roman" panose="02020603050405020304" pitchFamily="18" charset="0"/>
              </a:rPr>
              <a:t>Exercise 2:</a:t>
            </a:r>
            <a:r>
              <a:rPr lang="en-PG" sz="2000" dirty="0">
                <a:effectLst/>
                <a:latin typeface="Times New Roman" panose="02020603050405020304" pitchFamily="18" charset="0"/>
                <a:ea typeface="Times New Roman" panose="02020603050405020304" pitchFamily="18" charset="0"/>
              </a:rPr>
              <a:t> Customize the chart by adding a title, labelling the axes, and changing the chart style.</a:t>
            </a:r>
          </a:p>
        </p:txBody>
      </p:sp>
      <p:sp>
        <p:nvSpPr>
          <p:cNvPr id="4" name="TextBox 3">
            <a:extLst>
              <a:ext uri="{FF2B5EF4-FFF2-40B4-BE49-F238E27FC236}">
                <a16:creationId xmlns:a16="http://schemas.microsoft.com/office/drawing/2014/main" id="{2BE07E1C-07F2-3BB7-D359-99EE6EDC7DAC}"/>
              </a:ext>
            </a:extLst>
          </p:cNvPr>
          <p:cNvSpPr txBox="1"/>
          <p:nvPr/>
        </p:nvSpPr>
        <p:spPr>
          <a:xfrm>
            <a:off x="6063341" y="1400757"/>
            <a:ext cx="5116286" cy="3785652"/>
          </a:xfrm>
          <a:prstGeom prst="rect">
            <a:avLst/>
          </a:prstGeom>
          <a:noFill/>
        </p:spPr>
        <p:txBody>
          <a:bodyPr wrap="square">
            <a:spAutoFit/>
          </a:bodyPr>
          <a:lstStyle/>
          <a:p>
            <a:r>
              <a:rPr lang="en-GB" sz="2000" b="1" dirty="0">
                <a:effectLst/>
                <a:latin typeface="Times New Roman" panose="02020603050405020304" pitchFamily="18" charset="0"/>
                <a:ea typeface="Times New Roman" panose="02020603050405020304" pitchFamily="18" charset="0"/>
              </a:rPr>
              <a:t>These are the </a:t>
            </a:r>
            <a:r>
              <a:rPr lang="en-GB" sz="2000" b="1" dirty="0">
                <a:latin typeface="Times New Roman" panose="02020603050405020304" pitchFamily="18" charset="0"/>
                <a:ea typeface="Times New Roman" panose="02020603050405020304" pitchFamily="18" charset="0"/>
              </a:rPr>
              <a:t>information</a:t>
            </a:r>
            <a:r>
              <a:rPr lang="en-GB" sz="2000" b="1" dirty="0">
                <a:effectLst/>
                <a:latin typeface="Times New Roman" panose="02020603050405020304" pitchFamily="18" charset="0"/>
                <a:ea typeface="Times New Roman" panose="02020603050405020304" pitchFamily="18" charset="0"/>
              </a:rPr>
              <a:t> that we want to visualize</a:t>
            </a:r>
          </a:p>
          <a:p>
            <a:endParaRPr lang="en-PG" sz="2000" dirty="0">
              <a:effectLst/>
              <a:latin typeface="Times New Roman" panose="02020603050405020304" pitchFamily="18" charset="0"/>
              <a:ea typeface="Times New Roman" panose="02020603050405020304" pitchFamily="18" charset="0"/>
            </a:endParaRPr>
          </a:p>
          <a:p>
            <a:r>
              <a:rPr lang="en-GB" sz="2000" dirty="0">
                <a:effectLst/>
                <a:latin typeface="Times New Roman" panose="02020603050405020304" pitchFamily="18" charset="0"/>
                <a:ea typeface="Times New Roman" panose="02020603050405020304" pitchFamily="18" charset="0"/>
              </a:rPr>
              <a:t>1. We want to know the total number of Malaria case being attended.</a:t>
            </a:r>
          </a:p>
          <a:p>
            <a:endParaRPr lang="en-GB" sz="2000" dirty="0">
              <a:effectLst/>
              <a:latin typeface="Times New Roman" panose="02020603050405020304" pitchFamily="18" charset="0"/>
              <a:ea typeface="Times New Roman" panose="02020603050405020304" pitchFamily="18" charset="0"/>
            </a:endParaRPr>
          </a:p>
          <a:p>
            <a:r>
              <a:rPr lang="en-GB" sz="2000" dirty="0">
                <a:latin typeface="Times New Roman" panose="02020603050405020304" pitchFamily="18" charset="0"/>
                <a:ea typeface="Times New Roman" panose="02020603050405020304" pitchFamily="18" charset="0"/>
              </a:rPr>
              <a:t>2. Apart from other Outpatient cases, we want to know the proportional rate of Malaria case being attended to?</a:t>
            </a:r>
          </a:p>
          <a:p>
            <a:endParaRPr lang="en-GB" sz="2000" dirty="0">
              <a:effectLst/>
              <a:latin typeface="Times New Roman" panose="02020603050405020304" pitchFamily="18" charset="0"/>
              <a:ea typeface="Times New Roman" panose="02020603050405020304" pitchFamily="18" charset="0"/>
            </a:endParaRPr>
          </a:p>
          <a:p>
            <a:r>
              <a:rPr lang="en-GB" sz="2000" dirty="0">
                <a:effectLst/>
                <a:latin typeface="Times New Roman" panose="02020603050405020304" pitchFamily="18" charset="0"/>
                <a:ea typeface="Times New Roman" panose="02020603050405020304" pitchFamily="18" charset="0"/>
              </a:rPr>
              <a:t>3. We want to know </a:t>
            </a:r>
            <a:r>
              <a:rPr lang="en-GB" sz="2000" dirty="0">
                <a:latin typeface="Times New Roman" panose="02020603050405020304" pitchFamily="18" charset="0"/>
                <a:ea typeface="Times New Roman" panose="02020603050405020304" pitchFamily="18" charset="0"/>
              </a:rPr>
              <a:t>the trend of malaria cases being attended to, within a period of 12 months</a:t>
            </a:r>
            <a:endParaRPr lang="en-GB"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18969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1077687" y="1036174"/>
            <a:ext cx="3995056" cy="3882538"/>
          </a:xfrm>
          <a:prstGeom prst="rect">
            <a:avLst/>
          </a:prstGeom>
          <a:noFill/>
        </p:spPr>
        <p:txBody>
          <a:bodyPr wrap="square">
            <a:spAutoFit/>
          </a:bodyPr>
          <a:lstStyle/>
          <a:p>
            <a:r>
              <a:rPr lang="en-PG" sz="3200" b="1" kern="1400" spc="-50" dirty="0">
                <a:effectLst/>
                <a:latin typeface="Calibri Light" panose="020F0302020204030204" pitchFamily="34" charset="0"/>
                <a:ea typeface="Times New Roman" panose="02020603050405020304" pitchFamily="18" charset="0"/>
                <a:cs typeface="Times New Roman" panose="02020603050405020304" pitchFamily="18" charset="0"/>
              </a:rPr>
              <a:t>Charts’ Specification</a:t>
            </a:r>
          </a:p>
          <a:p>
            <a:pPr>
              <a:lnSpc>
                <a:spcPct val="107000"/>
              </a:lnSpc>
              <a:spcBef>
                <a:spcPts val="1200"/>
              </a:spcBef>
            </a:pPr>
            <a:r>
              <a:rPr lang="en-PG" sz="2400" b="1" kern="1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Visualizing health data effectively depends on the specific type of data and the insights you want to communicate. Here are some types of health data and the appropriate charts to use for each:</a:t>
            </a:r>
          </a:p>
        </p:txBody>
      </p:sp>
      <p:sp>
        <p:nvSpPr>
          <p:cNvPr id="2" name="TextBox 1">
            <a:extLst>
              <a:ext uri="{FF2B5EF4-FFF2-40B4-BE49-F238E27FC236}">
                <a16:creationId xmlns:a16="http://schemas.microsoft.com/office/drawing/2014/main" id="{EADC68BF-EDFF-2E63-AF7F-A1EBF8686D61}"/>
              </a:ext>
            </a:extLst>
          </p:cNvPr>
          <p:cNvSpPr txBox="1"/>
          <p:nvPr/>
        </p:nvSpPr>
        <p:spPr>
          <a:xfrm>
            <a:off x="5595257" y="1036174"/>
            <a:ext cx="5344885" cy="4249625"/>
          </a:xfrm>
          <a:prstGeom prst="rect">
            <a:avLst/>
          </a:prstGeom>
          <a:noFill/>
        </p:spPr>
        <p:txBody>
          <a:bodyPr wrap="square">
            <a:spAutoFit/>
          </a:bodyPr>
          <a:lstStyle/>
          <a:p>
            <a:pPr marL="342900" lvl="0" indent="-342900">
              <a:lnSpc>
                <a:spcPct val="107000"/>
              </a:lnSpc>
              <a:spcAft>
                <a:spcPts val="800"/>
              </a:spcAft>
              <a:buFont typeface="+mj-lt"/>
              <a:buAutoNum type="arabicPeriod"/>
              <a:tabLst>
                <a:tab pos="4572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Patient Demographics</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 Compare counts of patients across different age groups, genders, or ethnicities.</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Pie Chart</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 Show the proportion of different demographics within the patient population.</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Disease Incidence/Prevalence</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 Compare the incidence of different diseases.</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Line Chart</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 Show trends in disease incidence over time.</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b="1" kern="0" dirty="0">
                <a:effectLst/>
                <a:latin typeface="Times New Roman" panose="02020603050405020304" pitchFamily="18" charset="0"/>
                <a:ea typeface="Times New Roman" panose="02020603050405020304" pitchFamily="18" charset="0"/>
                <a:cs typeface="Times New Roman" panose="02020603050405020304" pitchFamily="18" charset="0"/>
              </a:rPr>
              <a:t>Heatmap</a:t>
            </a:r>
            <a:r>
              <a:rPr lang="en-PG" kern="0" dirty="0">
                <a:effectLst/>
                <a:latin typeface="Times New Roman" panose="02020603050405020304" pitchFamily="18" charset="0"/>
                <a:ea typeface="Times New Roman" panose="02020603050405020304" pitchFamily="18" charset="0"/>
                <a:cs typeface="Times New Roman" panose="02020603050405020304" pitchFamily="18" charset="0"/>
              </a:rPr>
              <a:t>: Display incidence rates geographically (e.g., on a map).</a:t>
            </a:r>
            <a:endParaRPr lang="en-PG"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5594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979715" y="1042641"/>
            <a:ext cx="4615541" cy="5265352"/>
          </a:xfrm>
          <a:prstGeom prst="rect">
            <a:avLst/>
          </a:prstGeom>
          <a:noFill/>
        </p:spPr>
        <p:txBody>
          <a:bodyPr wrap="square">
            <a:spAutoFit/>
          </a:bodyPr>
          <a:lstStyle/>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Hospital Admissions</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the number of admissions by department or reason for admission.</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Line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Display trends in hospital admissions over time.</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Patient Outcomes</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Stacked 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outcomes (e.g., recovery, ongoing treatment, deceased) across different treatment methods.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Pie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Show the </a:t>
            </a:r>
            <a:r>
              <a:rPr lang="en-PG" sz="2400" kern="0" dirty="0">
                <a:effectLst/>
                <a:latin typeface="Times New Roman" panose="02020603050405020304" pitchFamily="18" charset="0"/>
                <a:ea typeface="Times New Roman" panose="02020603050405020304" pitchFamily="18" charset="0"/>
                <a:cs typeface="Times New Roman" panose="02020603050405020304" pitchFamily="18" charset="0"/>
              </a:rPr>
              <a:t>proportion</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of different outcomes for a particular treatment.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EADC68BF-EDFF-2E63-AF7F-A1EBF8686D61}"/>
              </a:ext>
            </a:extLst>
          </p:cNvPr>
          <p:cNvSpPr txBox="1"/>
          <p:nvPr/>
        </p:nvSpPr>
        <p:spPr>
          <a:xfrm>
            <a:off x="5921828" y="1042641"/>
            <a:ext cx="5508169" cy="4211538"/>
          </a:xfrm>
          <a:prstGeom prst="rect">
            <a:avLst/>
          </a:prstGeom>
          <a:noFill/>
        </p:spPr>
        <p:txBody>
          <a:bodyPr wrap="square">
            <a:spAutoFit/>
          </a:bodyPr>
          <a:lstStyle/>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Medication Usage</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the usage rates of different medications.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Line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Show trends in medication usage over time.</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Health Survey Data</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responses to survey questions (e.g., levels of physical activity, dietary habits).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Pie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Show proportions of different response categories.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79909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1088573" y="1275660"/>
            <a:ext cx="7881256" cy="4821833"/>
          </a:xfrm>
          <a:prstGeom prst="rect">
            <a:avLst/>
          </a:prstGeom>
          <a:noFill/>
        </p:spPr>
        <p:txBody>
          <a:bodyPr wrap="square">
            <a:spAutoFit/>
          </a:bodyPr>
          <a:lstStyle/>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Healthcare Costs</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costs for different treatments or procedures.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Line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Display trends in healthcare costs over time.</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Patient Satisfaction</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Compare satisfaction levels across different departments or services.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Pie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Show the proportion of patients in different satisfaction categories.</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Mortality Rates</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PG" sz="2000" b="1" kern="0" dirty="0">
                <a:effectLst/>
                <a:latin typeface="Times New Roman" panose="02020603050405020304" pitchFamily="18" charset="0"/>
                <a:ea typeface="Times New Roman" panose="02020603050405020304" pitchFamily="18" charset="0"/>
                <a:cs typeface="Times New Roman" panose="02020603050405020304" pitchFamily="18" charset="0"/>
              </a:rPr>
              <a:t>Line Chart</a:t>
            </a:r>
            <a:r>
              <a:rPr lang="en-PG" sz="2000" kern="0" dirty="0">
                <a:effectLst/>
                <a:latin typeface="Times New Roman" panose="02020603050405020304" pitchFamily="18" charset="0"/>
                <a:ea typeface="Times New Roman" panose="02020603050405020304" pitchFamily="18" charset="0"/>
                <a:cs typeface="Times New Roman" panose="02020603050405020304" pitchFamily="18" charset="0"/>
              </a:rPr>
              <a:t>: Display trends in mortality rates over time.</a:t>
            </a:r>
            <a:endParaRPr lang="en-PG"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Courier New" panose="02070309020205020404" pitchFamily="49" charset="0"/>
              <a:buChar char="o"/>
            </a:pPr>
            <a:r>
              <a:rPr lang="en-PG" sz="2000" b="1" kern="0" dirty="0">
                <a:effectLst/>
                <a:latin typeface="Times New Roman" panose="02020603050405020304" pitchFamily="18" charset="0"/>
                <a:ea typeface="Times New Roman" panose="02020603050405020304" pitchFamily="18" charset="0"/>
              </a:rPr>
              <a:t>Bar Chart</a:t>
            </a:r>
            <a:r>
              <a:rPr lang="en-PG" sz="2000" kern="0" dirty="0">
                <a:effectLst/>
                <a:latin typeface="Times New Roman" panose="02020603050405020304" pitchFamily="18" charset="0"/>
                <a:ea typeface="Times New Roman" panose="02020603050405020304" pitchFamily="18" charset="0"/>
              </a:rPr>
              <a:t>: Compare mortality rates across different diseases or conditions.</a:t>
            </a:r>
            <a:endParaRPr lang="en-PG" sz="4000" b="1" kern="1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4683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804321" y="1316757"/>
            <a:ext cx="5291679" cy="3947106"/>
          </a:xfrm>
          <a:prstGeom prst="rect">
            <a:avLst/>
          </a:prstGeom>
          <a:noFill/>
        </p:spPr>
        <p:txBody>
          <a:bodyPr wrap="square">
            <a:spAutoFit/>
          </a:bodyPr>
          <a:lstStyle/>
          <a:p>
            <a:pPr marL="0" marR="0"/>
            <a:r>
              <a:rPr lang="en-US" sz="2000" b="1" dirty="0">
                <a:effectLst/>
                <a:latin typeface="Times New Roman" panose="02020603050405020304" pitchFamily="18" charset="0"/>
                <a:ea typeface="Times New Roman" panose="02020603050405020304" pitchFamily="18" charset="0"/>
              </a:rPr>
              <a:t>Lesson 5: Basic Shortcut Keys</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General Shortcuts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N</a:t>
            </a: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 Create a new workbook.</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O</a:t>
            </a: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 Open an existing workbook.</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S</a:t>
            </a: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 Save the current workbook.</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P</a:t>
            </a: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 Print the current workbook.</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0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W</a:t>
            </a:r>
            <a:r>
              <a:rPr lang="en-US" sz="2000" kern="0" dirty="0">
                <a:effectLst/>
                <a:latin typeface="Times New Roman" panose="02020603050405020304" pitchFamily="18" charset="0"/>
                <a:ea typeface="Times New Roman" panose="02020603050405020304" pitchFamily="18" charset="0"/>
                <a:cs typeface="Times New Roman" panose="02020603050405020304" pitchFamily="18" charset="0"/>
              </a:rPr>
              <a:t>: Close the current workbook.</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F</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Open the Find and Replace dialog box.</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Z</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Undo the last action.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Y</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Redo the last action.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AC549FDD-4297-678C-9655-8877F5B54A2C}"/>
              </a:ext>
            </a:extLst>
          </p:cNvPr>
          <p:cNvSpPr txBox="1"/>
          <p:nvPr/>
        </p:nvSpPr>
        <p:spPr>
          <a:xfrm>
            <a:off x="6020657" y="1243126"/>
            <a:ext cx="5558808" cy="3534942"/>
          </a:xfrm>
          <a:prstGeom prst="rect">
            <a:avLst/>
          </a:prstGeom>
          <a:noFill/>
        </p:spPr>
        <p:txBody>
          <a:bodyPr wrap="square">
            <a:spAutoFit/>
          </a:bodyPr>
          <a:lstStyle/>
          <a:p>
            <a:pPr marL="0" marR="0">
              <a:spcBef>
                <a:spcPts val="0"/>
              </a:spcBef>
              <a:spcAft>
                <a:spcPts val="0"/>
              </a:spcAft>
            </a:pPr>
            <a:r>
              <a:rPr lang="en-US" kern="100" dirty="0">
                <a:effectLst/>
                <a:latin typeface="Calibri" panose="020F0502020204030204" pitchFamily="34" charset="0"/>
                <a:ea typeface="Calibri" panose="020F0502020204030204" pitchFamily="34" charset="0"/>
                <a:cs typeface="Times New Roman" panose="02020603050405020304" pitchFamily="18" charset="0"/>
              </a:rPr>
              <a:t>Navigation Shortcuts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Arrow Keys</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 Move one cell up, down, left, or right.</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Ctrl + Arrow Keys</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 Move to the edge of the data region.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Ctrl + Home</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 Move to the beginning of the worksheet.</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Ctrl + End</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 Move to the last cell with data.</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Page Up/Page Down</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 Move one screen up or down.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Alt + Page Up/Alt + Page Down</a:t>
            </a:r>
            <a:r>
              <a:rPr lang="en-US" kern="0" dirty="0">
                <a:effectLst/>
                <a:latin typeface="Times New Roman" panose="02020603050405020304" pitchFamily="18" charset="0"/>
                <a:ea typeface="Times New Roman" panose="02020603050405020304" pitchFamily="18" charset="0"/>
                <a:cs typeface="Times New Roman" panose="02020603050405020304" pitchFamily="18" charset="0"/>
              </a:rPr>
              <a:t>: Move one screen left or right.</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5659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804321" y="1316757"/>
            <a:ext cx="5291679" cy="4241674"/>
          </a:xfrm>
          <a:prstGeom prst="rect">
            <a:avLst/>
          </a:prstGeom>
          <a:noFill/>
        </p:spPr>
        <p:txBody>
          <a:bodyPr wrap="square">
            <a:spAutoFit/>
          </a:bodyPr>
          <a:lstStyle/>
          <a:p>
            <a:pPr marL="0" marR="0">
              <a:spcBef>
                <a:spcPts val="0"/>
              </a:spcBef>
              <a:spcAft>
                <a:spcPts val="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Cell and Data Shortcuts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C</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Copy selected cells.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X</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Cut selected cells.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V</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Paste copied or cut cells.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D</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Fill down (copy the cell above).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R</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Fill right (copy the cell to the left).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Delete selected cells.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Shift + +</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Insert new cells.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Space</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Select the entire column.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Shift + Space</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Select the entire row.</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Shift + L</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Toggle filters on/off.</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AC549FDD-4297-678C-9655-8877F5B54A2C}"/>
              </a:ext>
            </a:extLst>
          </p:cNvPr>
          <p:cNvSpPr txBox="1"/>
          <p:nvPr/>
        </p:nvSpPr>
        <p:spPr>
          <a:xfrm>
            <a:off x="6020657" y="1243126"/>
            <a:ext cx="5558808" cy="3534942"/>
          </a:xfrm>
          <a:prstGeom prst="rect">
            <a:avLst/>
          </a:prstGeom>
          <a:noFill/>
        </p:spPr>
        <p:txBody>
          <a:bodyPr wrap="square">
            <a:spAutoFit/>
          </a:bodyPr>
          <a:lstStyle/>
          <a:p>
            <a:pPr marL="0" marR="0">
              <a:spcBef>
                <a:spcPts val="0"/>
              </a:spcBef>
              <a:spcAft>
                <a:spcPts val="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Formatting Shortcuts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B</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Apply or remove bold formatting.</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I</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Apply or remove italic formatting.</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U</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Apply or remove underline formatting.</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+ 1</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Open the Format Cells dialog box.</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T</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Create a table.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Shift + $</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Apply the currency format.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Shift + %</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Apply the percentage format.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Shift + #</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Apply the date format.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05715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A49673-5F50-E220-5A74-2D82B364AD0F}"/>
              </a:ext>
            </a:extLst>
          </p:cNvPr>
          <p:cNvSpPr txBox="1"/>
          <p:nvPr/>
        </p:nvSpPr>
        <p:spPr>
          <a:xfrm>
            <a:off x="804321" y="1316757"/>
            <a:ext cx="5291679" cy="2543260"/>
          </a:xfrm>
          <a:prstGeom prst="rect">
            <a:avLst/>
          </a:prstGeom>
          <a:noFill/>
        </p:spPr>
        <p:txBody>
          <a:bodyPr wrap="square">
            <a:spAutoFit/>
          </a:bodyPr>
          <a:lstStyle/>
          <a:p>
            <a:pPr marL="0" marR="0">
              <a:spcBef>
                <a:spcPts val="0"/>
              </a:spcBef>
              <a:spcAft>
                <a:spcPts val="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Formula Shortcuts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Start a formula.</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Toggle the display of formulas.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Alt + =</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Insert the SUM function.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Shift + Enter</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Enter an array formula.</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F4</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Cycle through absolute and relative references in a formula.</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AC549FDD-4297-678C-9655-8877F5B54A2C}"/>
              </a:ext>
            </a:extLst>
          </p:cNvPr>
          <p:cNvSpPr txBox="1"/>
          <p:nvPr/>
        </p:nvSpPr>
        <p:spPr>
          <a:xfrm>
            <a:off x="6020657" y="1243126"/>
            <a:ext cx="5558808" cy="2246897"/>
          </a:xfrm>
          <a:prstGeom prst="rect">
            <a:avLst/>
          </a:prstGeom>
          <a:noFill/>
        </p:spPr>
        <p:txBody>
          <a:bodyPr wrap="square">
            <a:spAutoFit/>
          </a:bodyPr>
          <a:lstStyle/>
          <a:p>
            <a:pPr marL="0" marR="0">
              <a:spcBef>
                <a:spcPts val="0"/>
              </a:spcBef>
              <a:spcAft>
                <a:spcPts val="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Miscellaneous Shortcuts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F2</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Edit the active cell.</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A</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Select the entire worksheet.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Ctrl + F1</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Show or hide the ribbon.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F12</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Open the Save As dialog box.</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Alt + Enter</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Start a new line within a cell.</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34668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71D85A6-9373-0E22-E29D-4B6C9CF77F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362" y="2634845"/>
            <a:ext cx="10183253" cy="3200876"/>
          </a:xfrm>
          <a:prstGeom prst="rect">
            <a:avLst/>
          </a:prstGeom>
        </p:spPr>
      </p:pic>
      <p:sp>
        <p:nvSpPr>
          <p:cNvPr id="6" name="TextBox 5">
            <a:extLst>
              <a:ext uri="{FF2B5EF4-FFF2-40B4-BE49-F238E27FC236}">
                <a16:creationId xmlns:a16="http://schemas.microsoft.com/office/drawing/2014/main" id="{A7646568-2742-18D1-89A3-09B935C6D07F}"/>
              </a:ext>
            </a:extLst>
          </p:cNvPr>
          <p:cNvSpPr txBox="1"/>
          <p:nvPr/>
        </p:nvSpPr>
        <p:spPr>
          <a:xfrm>
            <a:off x="1613042" y="1943021"/>
            <a:ext cx="2178122" cy="461665"/>
          </a:xfrm>
          <a:prstGeom prst="rect">
            <a:avLst/>
          </a:prstGeom>
          <a:noFill/>
        </p:spPr>
        <p:txBody>
          <a:bodyPr wrap="square" rtlCol="0">
            <a:spAutoFit/>
          </a:bodyPr>
          <a:lstStyle/>
          <a:p>
            <a:r>
              <a:rPr lang="en-US" sz="2400" b="1" dirty="0"/>
              <a:t>Column Graph</a:t>
            </a:r>
          </a:p>
        </p:txBody>
      </p:sp>
      <p:sp>
        <p:nvSpPr>
          <p:cNvPr id="7" name="TextBox 6">
            <a:extLst>
              <a:ext uri="{FF2B5EF4-FFF2-40B4-BE49-F238E27FC236}">
                <a16:creationId xmlns:a16="http://schemas.microsoft.com/office/drawing/2014/main" id="{02403DD9-C566-22AC-B47D-43652C188BE5}"/>
              </a:ext>
            </a:extLst>
          </p:cNvPr>
          <p:cNvSpPr txBox="1"/>
          <p:nvPr/>
        </p:nvSpPr>
        <p:spPr>
          <a:xfrm>
            <a:off x="7056634" y="1943020"/>
            <a:ext cx="1933253" cy="461665"/>
          </a:xfrm>
          <a:prstGeom prst="rect">
            <a:avLst/>
          </a:prstGeom>
          <a:noFill/>
        </p:spPr>
        <p:txBody>
          <a:bodyPr wrap="square" rtlCol="0">
            <a:spAutoFit/>
          </a:bodyPr>
          <a:lstStyle/>
          <a:p>
            <a:r>
              <a:rPr lang="en-US" sz="2400" b="1" dirty="0"/>
              <a:t>Bar Graph</a:t>
            </a:r>
          </a:p>
        </p:txBody>
      </p:sp>
    </p:spTree>
    <p:extLst>
      <p:ext uri="{BB962C8B-B14F-4D97-AF65-F5344CB8AC3E}">
        <p14:creationId xmlns:p14="http://schemas.microsoft.com/office/powerpoint/2010/main" val="60754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AA9AFD-AD43-BB64-B840-D5F48658E3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3042" y="1735342"/>
            <a:ext cx="8764680" cy="4398784"/>
          </a:xfrm>
          <a:prstGeom prst="rect">
            <a:avLst/>
          </a:prstGeom>
        </p:spPr>
      </p:pic>
      <p:sp>
        <p:nvSpPr>
          <p:cNvPr id="4" name="TextBox 3">
            <a:extLst>
              <a:ext uri="{FF2B5EF4-FFF2-40B4-BE49-F238E27FC236}">
                <a16:creationId xmlns:a16="http://schemas.microsoft.com/office/drawing/2014/main" id="{7FDED863-0520-6BD5-D768-1CB5CE3DAB64}"/>
              </a:ext>
            </a:extLst>
          </p:cNvPr>
          <p:cNvSpPr txBox="1"/>
          <p:nvPr/>
        </p:nvSpPr>
        <p:spPr>
          <a:xfrm>
            <a:off x="3369923" y="968659"/>
            <a:ext cx="2373331" cy="400110"/>
          </a:xfrm>
          <a:prstGeom prst="rect">
            <a:avLst/>
          </a:prstGeom>
          <a:noFill/>
        </p:spPr>
        <p:txBody>
          <a:bodyPr wrap="square" rtlCol="0">
            <a:spAutoFit/>
          </a:bodyPr>
          <a:lstStyle/>
          <a:p>
            <a:r>
              <a:rPr lang="en-US" sz="2000" b="1" dirty="0"/>
              <a:t>Column Graph</a:t>
            </a:r>
          </a:p>
        </p:txBody>
      </p:sp>
      <p:sp>
        <p:nvSpPr>
          <p:cNvPr id="6" name="TextBox 5">
            <a:extLst>
              <a:ext uri="{FF2B5EF4-FFF2-40B4-BE49-F238E27FC236}">
                <a16:creationId xmlns:a16="http://schemas.microsoft.com/office/drawing/2014/main" id="{31F6A8FD-3741-E679-F328-D6253142B8DD}"/>
              </a:ext>
            </a:extLst>
          </p:cNvPr>
          <p:cNvSpPr txBox="1"/>
          <p:nvPr/>
        </p:nvSpPr>
        <p:spPr>
          <a:xfrm>
            <a:off x="10445393" y="2427632"/>
            <a:ext cx="1746607" cy="461665"/>
          </a:xfrm>
          <a:prstGeom prst="rect">
            <a:avLst/>
          </a:prstGeom>
          <a:noFill/>
        </p:spPr>
        <p:txBody>
          <a:bodyPr wrap="square" rtlCol="0">
            <a:spAutoFit/>
          </a:bodyPr>
          <a:lstStyle/>
          <a:p>
            <a:r>
              <a:rPr lang="en-US" sz="2400" b="1" dirty="0"/>
              <a:t>Pie</a:t>
            </a:r>
          </a:p>
        </p:txBody>
      </p:sp>
      <p:sp>
        <p:nvSpPr>
          <p:cNvPr id="7" name="TextBox 6">
            <a:extLst>
              <a:ext uri="{FF2B5EF4-FFF2-40B4-BE49-F238E27FC236}">
                <a16:creationId xmlns:a16="http://schemas.microsoft.com/office/drawing/2014/main" id="{736CA1E1-F5D4-06D2-A66B-E9AC7AD8EC39}"/>
              </a:ext>
            </a:extLst>
          </p:cNvPr>
          <p:cNvSpPr txBox="1"/>
          <p:nvPr/>
        </p:nvSpPr>
        <p:spPr>
          <a:xfrm>
            <a:off x="10377722" y="5275823"/>
            <a:ext cx="1746607" cy="461665"/>
          </a:xfrm>
          <a:prstGeom prst="rect">
            <a:avLst/>
          </a:prstGeom>
          <a:noFill/>
        </p:spPr>
        <p:txBody>
          <a:bodyPr wrap="square" rtlCol="0">
            <a:spAutoFit/>
          </a:bodyPr>
          <a:lstStyle/>
          <a:p>
            <a:r>
              <a:rPr lang="en-US" sz="2400" b="1" dirty="0"/>
              <a:t>Doughnut</a:t>
            </a:r>
          </a:p>
        </p:txBody>
      </p:sp>
    </p:spTree>
    <p:extLst>
      <p:ext uri="{BB962C8B-B14F-4D97-AF65-F5344CB8AC3E}">
        <p14:creationId xmlns:p14="http://schemas.microsoft.com/office/powerpoint/2010/main" val="524749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EA8971-D3D7-865A-1AB4-3C2692DE3B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6535" y="1666858"/>
            <a:ext cx="9838930" cy="4435991"/>
          </a:xfrm>
          <a:prstGeom prst="rect">
            <a:avLst/>
          </a:prstGeom>
        </p:spPr>
      </p:pic>
      <p:sp>
        <p:nvSpPr>
          <p:cNvPr id="5" name="TextBox 4">
            <a:extLst>
              <a:ext uri="{FF2B5EF4-FFF2-40B4-BE49-F238E27FC236}">
                <a16:creationId xmlns:a16="http://schemas.microsoft.com/office/drawing/2014/main" id="{E8535649-0A94-17DA-D41D-73C946AA66F0}"/>
              </a:ext>
            </a:extLst>
          </p:cNvPr>
          <p:cNvSpPr txBox="1"/>
          <p:nvPr/>
        </p:nvSpPr>
        <p:spPr>
          <a:xfrm>
            <a:off x="2332235" y="1078787"/>
            <a:ext cx="1941815" cy="461665"/>
          </a:xfrm>
          <a:prstGeom prst="rect">
            <a:avLst/>
          </a:prstGeom>
          <a:noFill/>
        </p:spPr>
        <p:txBody>
          <a:bodyPr wrap="square" rtlCol="0">
            <a:spAutoFit/>
          </a:bodyPr>
          <a:lstStyle/>
          <a:p>
            <a:r>
              <a:rPr lang="en-US" sz="2400" b="1" dirty="0"/>
              <a:t>Stack Graph</a:t>
            </a:r>
          </a:p>
        </p:txBody>
      </p:sp>
    </p:spTree>
    <p:extLst>
      <p:ext uri="{BB962C8B-B14F-4D97-AF65-F5344CB8AC3E}">
        <p14:creationId xmlns:p14="http://schemas.microsoft.com/office/powerpoint/2010/main" val="18953124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22990B-277A-9A7A-F886-1B9966A8C3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7397" y="1559577"/>
            <a:ext cx="10355822" cy="4551333"/>
          </a:xfrm>
          <a:prstGeom prst="rect">
            <a:avLst/>
          </a:prstGeom>
        </p:spPr>
      </p:pic>
      <p:sp>
        <p:nvSpPr>
          <p:cNvPr id="5" name="TextBox 4">
            <a:extLst>
              <a:ext uri="{FF2B5EF4-FFF2-40B4-BE49-F238E27FC236}">
                <a16:creationId xmlns:a16="http://schemas.microsoft.com/office/drawing/2014/main" id="{6D3CDB1E-2BA5-DA89-753E-033B32ADB130}"/>
              </a:ext>
            </a:extLst>
          </p:cNvPr>
          <p:cNvSpPr txBox="1"/>
          <p:nvPr/>
        </p:nvSpPr>
        <p:spPr>
          <a:xfrm>
            <a:off x="2856217" y="698643"/>
            <a:ext cx="2106202" cy="461665"/>
          </a:xfrm>
          <a:prstGeom prst="rect">
            <a:avLst/>
          </a:prstGeom>
          <a:noFill/>
        </p:spPr>
        <p:txBody>
          <a:bodyPr wrap="square" rtlCol="0">
            <a:spAutoFit/>
          </a:bodyPr>
          <a:lstStyle/>
          <a:p>
            <a:r>
              <a:rPr lang="en-US" sz="2400" b="1" dirty="0"/>
              <a:t>Line Graph</a:t>
            </a:r>
          </a:p>
        </p:txBody>
      </p:sp>
    </p:spTree>
    <p:extLst>
      <p:ext uri="{BB962C8B-B14F-4D97-AF65-F5344CB8AC3E}">
        <p14:creationId xmlns:p14="http://schemas.microsoft.com/office/powerpoint/2010/main" val="107507354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image" Target="../media/image1.jpeg" /></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948</TotalTime>
  <Words>1208</Words>
  <Application>Microsoft Office PowerPoint</Application>
  <PresentationFormat>Widescreen</PresentationFormat>
  <Paragraphs>121</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Ignatius Jerrifia</dc:creator>
  <cp:lastModifiedBy>Ignatius Jerrifia</cp:lastModifiedBy>
  <cp:revision>13</cp:revision>
  <cp:lastPrinted>2024-06-10T01:04:16Z</cp:lastPrinted>
  <dcterms:created xsi:type="dcterms:W3CDTF">2024-06-04T11:00:36Z</dcterms:created>
  <dcterms:modified xsi:type="dcterms:W3CDTF">2024-06-13T06:38:50Z</dcterms:modified>
</cp:coreProperties>
</file>