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5" r:id="rId7"/>
    <p:sldId id="266" r:id="rId8"/>
    <p:sldId id="267" r:id="rId9"/>
    <p:sldId id="269" r:id="rId10"/>
    <p:sldId id="270" r:id="rId11"/>
    <p:sldId id="271" r:id="rId12"/>
    <p:sldId id="261" r:id="rId13"/>
    <p:sldId id="262" r:id="rId14"/>
    <p:sldId id="263" r:id="rId15"/>
    <p:sldId id="264" r:id="rId16"/>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2" d="100"/>
          <a:sy n="62" d="100"/>
        </p:scale>
        <p:origin x="82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505DC4F8-F5F5-4E2D-850B-382F1C5FD25C}" type="datetimeFigureOut">
              <a:rPr lang="en-PG" smtClean="0"/>
              <a:t>06/20/2024</a:t>
            </a:fld>
            <a:endParaRPr lang="en-PG"/>
          </a:p>
        </p:txBody>
      </p:sp>
      <p:sp>
        <p:nvSpPr>
          <p:cNvPr id="5" name="Footer Placeholder 4"/>
          <p:cNvSpPr>
            <a:spLocks noGrp="1"/>
          </p:cNvSpPr>
          <p:nvPr>
            <p:ph type="ftr" sz="quarter" idx="11"/>
          </p:nvPr>
        </p:nvSpPr>
        <p:spPr>
          <a:xfrm>
            <a:off x="2692397" y="5037663"/>
            <a:ext cx="5214635" cy="279400"/>
          </a:xfrm>
        </p:spPr>
        <p:txBody>
          <a:bodyPr/>
          <a:lstStyle/>
          <a:p>
            <a:endParaRPr lang="en-PG"/>
          </a:p>
        </p:txBody>
      </p:sp>
      <p:sp>
        <p:nvSpPr>
          <p:cNvPr id="6" name="Slide Number Placeholder 5"/>
          <p:cNvSpPr>
            <a:spLocks noGrp="1"/>
          </p:cNvSpPr>
          <p:nvPr>
            <p:ph type="sldNum" sz="quarter" idx="12"/>
          </p:nvPr>
        </p:nvSpPr>
        <p:spPr>
          <a:xfrm>
            <a:off x="8956900" y="5037663"/>
            <a:ext cx="551167" cy="279400"/>
          </a:xfrm>
        </p:spPr>
        <p:txBody>
          <a:bodyPr/>
          <a:lstStyle/>
          <a:p>
            <a:fld id="{6031E100-24AC-4985-AF91-66AA047339F4}" type="slidenum">
              <a:rPr lang="en-PG" smtClean="0"/>
              <a:t>‹#›</a:t>
            </a:fld>
            <a:endParaRPr lang="en-PG"/>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564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5DC4F8-F5F5-4E2D-850B-382F1C5FD25C}" type="datetimeFigureOut">
              <a:rPr lang="en-PG" smtClean="0"/>
              <a:t>06/20/2024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3912786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06/20/2024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895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05DC4F8-F5F5-4E2D-850B-382F1C5FD25C}" type="datetimeFigureOut">
              <a:rPr lang="en-PG" smtClean="0"/>
              <a:t>06/20/2024</a:t>
            </a:fld>
            <a:endParaRPr lang="en-PG"/>
          </a:p>
        </p:txBody>
      </p:sp>
      <p:sp>
        <p:nvSpPr>
          <p:cNvPr id="6" name="Footer Placeholder 5"/>
          <p:cNvSpPr>
            <a:spLocks noGrp="1"/>
          </p:cNvSpPr>
          <p:nvPr>
            <p:ph type="ftr" sz="quarter" idx="11"/>
          </p:nvPr>
        </p:nvSpPr>
        <p:spPr/>
        <p:txBody>
          <a:bodyPr/>
          <a:lstStyle/>
          <a:p>
            <a:endParaRPr lang="en-PG"/>
          </a:p>
        </p:txBody>
      </p:sp>
      <p:sp>
        <p:nvSpPr>
          <p:cNvPr id="7" name="Slide Number Placeholder 6"/>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2430842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05DC4F8-F5F5-4E2D-850B-382F1C5FD25C}" type="datetimeFigureOut">
              <a:rPr lang="en-PG" smtClean="0"/>
              <a:t>06/20/2024</a:t>
            </a:fld>
            <a:endParaRPr lang="en-PG"/>
          </a:p>
        </p:txBody>
      </p:sp>
      <p:sp>
        <p:nvSpPr>
          <p:cNvPr id="8" name="Footer Placeholder 7"/>
          <p:cNvSpPr>
            <a:spLocks noGrp="1"/>
          </p:cNvSpPr>
          <p:nvPr>
            <p:ph type="ftr" sz="quarter" idx="11"/>
          </p:nvPr>
        </p:nvSpPr>
        <p:spPr/>
        <p:txBody>
          <a:bodyPr/>
          <a:lstStyle/>
          <a:p>
            <a:endParaRPr lang="en-PG"/>
          </a:p>
        </p:txBody>
      </p:sp>
      <p:sp>
        <p:nvSpPr>
          <p:cNvPr id="9" name="Slide Number Placeholder 8"/>
          <p:cNvSpPr>
            <a:spLocks noGrp="1"/>
          </p:cNvSpPr>
          <p:nvPr>
            <p:ph type="sldNum" sz="quarter" idx="12"/>
          </p:nvPr>
        </p:nvSpPr>
        <p:spPr/>
        <p:txBody>
          <a:bodyPr/>
          <a:lstStyle/>
          <a:p>
            <a:fld id="{6031E100-24AC-4985-AF91-66AA047339F4}" type="slidenum">
              <a:rPr lang="en-PG" smtClean="0"/>
              <a:t>‹#›</a:t>
            </a:fld>
            <a:endParaRPr lang="en-PG"/>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9502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5DC4F8-F5F5-4E2D-850B-382F1C5FD25C}" type="datetimeFigureOut">
              <a:rPr lang="en-PG" smtClean="0"/>
              <a:t>06/20/2024</a:t>
            </a:fld>
            <a:endParaRPr lang="en-PG"/>
          </a:p>
        </p:txBody>
      </p:sp>
      <p:sp>
        <p:nvSpPr>
          <p:cNvPr id="4" name="Footer Placeholder 3"/>
          <p:cNvSpPr>
            <a:spLocks noGrp="1"/>
          </p:cNvSpPr>
          <p:nvPr>
            <p:ph type="ftr" sz="quarter" idx="11"/>
          </p:nvPr>
        </p:nvSpPr>
        <p:spPr/>
        <p:txBody>
          <a:bodyPr/>
          <a:lstStyle/>
          <a:p>
            <a:endParaRPr lang="en-PG"/>
          </a:p>
        </p:txBody>
      </p:sp>
      <p:sp>
        <p:nvSpPr>
          <p:cNvPr id="5" name="Slide Number Placeholder 4"/>
          <p:cNvSpPr>
            <a:spLocks noGrp="1"/>
          </p:cNvSpPr>
          <p:nvPr>
            <p:ph type="sldNum" sz="quarter" idx="12"/>
          </p:nvPr>
        </p:nvSpPr>
        <p:spPr/>
        <p:txBody>
          <a:bodyPr/>
          <a:lstStyle/>
          <a:p>
            <a:fld id="{6031E100-24AC-4985-AF91-66AA047339F4}" type="slidenum">
              <a:rPr lang="en-PG" smtClean="0"/>
              <a:t>‹#›</a:t>
            </a:fld>
            <a:endParaRPr lang="en-PG"/>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21396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5DC4F8-F5F5-4E2D-850B-382F1C5FD25C}" type="datetimeFigureOut">
              <a:rPr lang="en-PG" smtClean="0"/>
              <a:t>06/20/2024</a:t>
            </a:fld>
            <a:endParaRPr lang="en-PG"/>
          </a:p>
        </p:txBody>
      </p:sp>
      <p:sp>
        <p:nvSpPr>
          <p:cNvPr id="3" name="Footer Placeholder 2"/>
          <p:cNvSpPr>
            <a:spLocks noGrp="1"/>
          </p:cNvSpPr>
          <p:nvPr>
            <p:ph type="ftr" sz="quarter" idx="11"/>
          </p:nvPr>
        </p:nvSpPr>
        <p:spPr/>
        <p:txBody>
          <a:bodyPr/>
          <a:lstStyle/>
          <a:p>
            <a:endParaRPr lang="en-PG"/>
          </a:p>
        </p:txBody>
      </p:sp>
      <p:sp>
        <p:nvSpPr>
          <p:cNvPr id="4" name="Slide Number Placeholder 3"/>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392582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5DC4F8-F5F5-4E2D-850B-382F1C5FD25C}" type="datetimeFigureOut">
              <a:rPr lang="en-PG" smtClean="0"/>
              <a:t>06/20/2024</a:t>
            </a:fld>
            <a:endParaRPr lang="en-PG"/>
          </a:p>
        </p:txBody>
      </p:sp>
      <p:sp>
        <p:nvSpPr>
          <p:cNvPr id="6" name="Footer Placeholder 5"/>
          <p:cNvSpPr>
            <a:spLocks noGrp="1"/>
          </p:cNvSpPr>
          <p:nvPr>
            <p:ph type="ftr" sz="quarter" idx="11"/>
          </p:nvPr>
        </p:nvSpPr>
        <p:spPr/>
        <p:txBody>
          <a:bodyPr/>
          <a:lstStyle/>
          <a:p>
            <a:endParaRPr lang="en-PG"/>
          </a:p>
        </p:txBody>
      </p:sp>
      <p:sp>
        <p:nvSpPr>
          <p:cNvPr id="7" name="Slide Number Placeholder 6"/>
          <p:cNvSpPr>
            <a:spLocks noGrp="1"/>
          </p:cNvSpPr>
          <p:nvPr>
            <p:ph type="sldNum" sz="quarter" idx="12"/>
          </p:nvPr>
        </p:nvSpPr>
        <p:spPr/>
        <p:txBody>
          <a:bodyPr/>
          <a:lstStyle/>
          <a:p>
            <a:fld id="{6031E100-24AC-4985-AF91-66AA047339F4}" type="slidenum">
              <a:rPr lang="en-PG" smtClean="0"/>
              <a:t>‹#›</a:t>
            </a:fld>
            <a:endParaRPr lang="en-PG"/>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15367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5DC4F8-F5F5-4E2D-850B-382F1C5FD25C}" type="datetimeFigureOut">
              <a:rPr lang="en-PG" smtClean="0"/>
              <a:t>06/20/2024</a:t>
            </a:fld>
            <a:endParaRPr lang="en-PG"/>
          </a:p>
        </p:txBody>
      </p:sp>
      <p:sp>
        <p:nvSpPr>
          <p:cNvPr id="6" name="Footer Placeholder 5"/>
          <p:cNvSpPr>
            <a:spLocks noGrp="1"/>
          </p:cNvSpPr>
          <p:nvPr>
            <p:ph type="ftr" sz="quarter" idx="11"/>
          </p:nvPr>
        </p:nvSpPr>
        <p:spPr/>
        <p:txBody>
          <a:bodyPr/>
          <a:lstStyle/>
          <a:p>
            <a:endParaRPr lang="en-PG"/>
          </a:p>
        </p:txBody>
      </p:sp>
      <p:sp>
        <p:nvSpPr>
          <p:cNvPr id="7" name="Slide Number Placeholder 6"/>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4249886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5DC4F8-F5F5-4E2D-850B-382F1C5FD25C}" type="datetimeFigureOut">
              <a:rPr lang="en-PG" smtClean="0"/>
              <a:t>06/20/2024</a:t>
            </a:fld>
            <a:endParaRPr lang="en-PG"/>
          </a:p>
        </p:txBody>
      </p:sp>
      <p:sp>
        <p:nvSpPr>
          <p:cNvPr id="6" name="Footer Placeholder 5"/>
          <p:cNvSpPr>
            <a:spLocks noGrp="1"/>
          </p:cNvSpPr>
          <p:nvPr>
            <p:ph type="ftr" sz="quarter" idx="11"/>
          </p:nvPr>
        </p:nvSpPr>
        <p:spPr/>
        <p:txBody>
          <a:bodyPr/>
          <a:lstStyle/>
          <a:p>
            <a:endParaRPr lang="en-PG"/>
          </a:p>
        </p:txBody>
      </p:sp>
      <p:sp>
        <p:nvSpPr>
          <p:cNvPr id="7" name="Slide Number Placeholder 6"/>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3494793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06/20/2024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48676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06/20/2024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5465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06/20/2024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41773800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06/20/2024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50178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06/20/2024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3399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5DC4F8-F5F5-4E2D-850B-382F1C5FD25C}" type="datetimeFigureOut">
              <a:rPr lang="en-PG" smtClean="0"/>
              <a:t>06/20/2024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903233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5DC4F8-F5F5-4E2D-850B-382F1C5FD25C}" type="datetimeFigureOut">
              <a:rPr lang="en-PG" smtClean="0"/>
              <a:t>06/20/2024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1137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05DC4F8-F5F5-4E2D-850B-382F1C5FD25C}" type="datetimeFigureOut">
              <a:rPr lang="en-PG" smtClean="0"/>
              <a:t>06/20/2024</a:t>
            </a:fld>
            <a:endParaRPr lang="en-PG"/>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PG"/>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031E100-24AC-4985-AF91-66AA047339F4}" type="slidenum">
              <a:rPr lang="en-PG" smtClean="0"/>
              <a:t>‹#›</a:t>
            </a:fld>
            <a:endParaRPr lang="en-PG"/>
          </a:p>
        </p:txBody>
      </p:sp>
    </p:spTree>
    <p:extLst>
      <p:ext uri="{BB962C8B-B14F-4D97-AF65-F5344CB8AC3E}">
        <p14:creationId xmlns:p14="http://schemas.microsoft.com/office/powerpoint/2010/main" val="41117658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7416F84-4A72-F380-91F5-4B2050CF5B9C}"/>
              </a:ext>
            </a:extLst>
          </p:cNvPr>
          <p:cNvSpPr txBox="1"/>
          <p:nvPr/>
        </p:nvSpPr>
        <p:spPr>
          <a:xfrm>
            <a:off x="2884716" y="1814818"/>
            <a:ext cx="7805056" cy="1107996"/>
          </a:xfrm>
          <a:prstGeom prst="rect">
            <a:avLst/>
          </a:prstGeom>
          <a:noFill/>
        </p:spPr>
        <p:txBody>
          <a:bodyPr wrap="square">
            <a:spAutoFit/>
          </a:bodyPr>
          <a:lstStyle/>
          <a:p>
            <a:r>
              <a:rPr lang="en-PG" sz="6600" b="1" dirty="0">
                <a:effectLst/>
                <a:latin typeface="Times New Roman" panose="02020603050405020304" pitchFamily="18" charset="0"/>
                <a:ea typeface="Times New Roman" panose="02020603050405020304" pitchFamily="18" charset="0"/>
              </a:rPr>
              <a:t>Charts and Graphs</a:t>
            </a:r>
            <a:endParaRPr lang="en-GB" sz="6600" b="1" dirty="0">
              <a:effectLst/>
              <a:latin typeface="Times New Roman" panose="02020603050405020304" pitchFamily="18" charset="0"/>
              <a:ea typeface="Times New Roman" panose="02020603050405020304" pitchFamily="18" charset="0"/>
            </a:endParaRPr>
          </a:p>
        </p:txBody>
      </p:sp>
      <p:sp>
        <p:nvSpPr>
          <p:cNvPr id="8" name="Freeform: Shape 7">
            <a:extLst>
              <a:ext uri="{FF2B5EF4-FFF2-40B4-BE49-F238E27FC236}">
                <a16:creationId xmlns:a16="http://schemas.microsoft.com/office/drawing/2014/main" id="{A44744B1-22DC-2522-8D21-320215FFA084}"/>
              </a:ext>
            </a:extLst>
          </p:cNvPr>
          <p:cNvSpPr/>
          <p:nvPr/>
        </p:nvSpPr>
        <p:spPr>
          <a:xfrm>
            <a:off x="1981202" y="141509"/>
            <a:ext cx="8708571" cy="6477003"/>
          </a:xfrm>
          <a:custGeom>
            <a:avLst/>
            <a:gdLst>
              <a:gd name="connsiteX0" fmla="*/ 0 w 7271657"/>
              <a:gd name="connsiteY0" fmla="*/ 0 h 5845629"/>
              <a:gd name="connsiteX1" fmla="*/ 7271657 w 7271657"/>
              <a:gd name="connsiteY1" fmla="*/ 0 h 5845629"/>
              <a:gd name="connsiteX2" fmla="*/ 7271657 w 7271657"/>
              <a:gd name="connsiteY2" fmla="*/ 9592 h 5845629"/>
              <a:gd name="connsiteX3" fmla="*/ 29210 w 7271657"/>
              <a:gd name="connsiteY3" fmla="*/ 5845629 h 5845629"/>
              <a:gd name="connsiteX4" fmla="*/ 0 w 7271657"/>
              <a:gd name="connsiteY4" fmla="*/ 5845629 h 58456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71657" h="5845629">
                <a:moveTo>
                  <a:pt x="0" y="0"/>
                </a:moveTo>
                <a:lnTo>
                  <a:pt x="7271657" y="0"/>
                </a:lnTo>
                <a:lnTo>
                  <a:pt x="7271657" y="9592"/>
                </a:lnTo>
                <a:lnTo>
                  <a:pt x="29210" y="5845629"/>
                </a:lnTo>
                <a:lnTo>
                  <a:pt x="0" y="5845629"/>
                </a:lnTo>
                <a:close/>
              </a:path>
            </a:pathLst>
          </a:cu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PG"/>
          </a:p>
        </p:txBody>
      </p:sp>
      <p:sp>
        <p:nvSpPr>
          <p:cNvPr id="9" name="Freeform: Shape 8">
            <a:extLst>
              <a:ext uri="{FF2B5EF4-FFF2-40B4-BE49-F238E27FC236}">
                <a16:creationId xmlns:a16="http://schemas.microsoft.com/office/drawing/2014/main" id="{DEC9971B-C3FF-96D7-6CAD-48F66C4305EE}"/>
              </a:ext>
            </a:extLst>
          </p:cNvPr>
          <p:cNvSpPr/>
          <p:nvPr/>
        </p:nvSpPr>
        <p:spPr>
          <a:xfrm rot="10800000">
            <a:off x="1981203" y="141509"/>
            <a:ext cx="8708569" cy="6477003"/>
          </a:xfrm>
          <a:custGeom>
            <a:avLst/>
            <a:gdLst>
              <a:gd name="connsiteX0" fmla="*/ 0 w 7271657"/>
              <a:gd name="connsiteY0" fmla="*/ 0 h 5845629"/>
              <a:gd name="connsiteX1" fmla="*/ 7271657 w 7271657"/>
              <a:gd name="connsiteY1" fmla="*/ 0 h 5845629"/>
              <a:gd name="connsiteX2" fmla="*/ 7271657 w 7271657"/>
              <a:gd name="connsiteY2" fmla="*/ 9592 h 5845629"/>
              <a:gd name="connsiteX3" fmla="*/ 29210 w 7271657"/>
              <a:gd name="connsiteY3" fmla="*/ 5845629 h 5845629"/>
              <a:gd name="connsiteX4" fmla="*/ 0 w 7271657"/>
              <a:gd name="connsiteY4" fmla="*/ 5845629 h 58456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71657" h="5845629">
                <a:moveTo>
                  <a:pt x="0" y="0"/>
                </a:moveTo>
                <a:lnTo>
                  <a:pt x="7271657" y="0"/>
                </a:lnTo>
                <a:lnTo>
                  <a:pt x="7271657" y="9592"/>
                </a:lnTo>
                <a:lnTo>
                  <a:pt x="29210" y="5845629"/>
                </a:lnTo>
                <a:lnTo>
                  <a:pt x="0" y="5845629"/>
                </a:lnTo>
                <a:close/>
              </a:path>
            </a:pathLst>
          </a:cu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PG"/>
          </a:p>
        </p:txBody>
      </p:sp>
    </p:spTree>
    <p:extLst>
      <p:ext uri="{BB962C8B-B14F-4D97-AF65-F5344CB8AC3E}">
        <p14:creationId xmlns:p14="http://schemas.microsoft.com/office/powerpoint/2010/main" val="1059204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path" presetSubtype="0" accel="50000" decel="50000" fill="hold" grpId="0" nodeType="withEffect">
                                  <p:stCondLst>
                                    <p:cond delay="0"/>
                                  </p:stCondLst>
                                  <p:childTnLst>
                                    <p:animMotion origin="layout" path="M 0 0 L 0.25 0.25 E" pathEditMode="relative" ptsTypes="">
                                      <p:cBhvr>
                                        <p:cTn id="6" dur="2000" fill="hold"/>
                                        <p:tgtEl>
                                          <p:spTgt spid="9"/>
                                        </p:tgtEl>
                                        <p:attrNameLst>
                                          <p:attrName>ppt_x</p:attrName>
                                          <p:attrName>ppt_y</p:attrName>
                                        </p:attrNameLst>
                                      </p:cBhvr>
                                    </p:animMotion>
                                  </p:childTnLst>
                                </p:cTn>
                              </p:par>
                              <p:par>
                                <p:cTn id="7" presetID="42" presetClass="path" presetSubtype="0" accel="50000" decel="50000" fill="hold" grpId="0" nodeType="withEffect">
                                  <p:stCondLst>
                                    <p:cond delay="0"/>
                                  </p:stCondLst>
                                  <p:childTnLst>
                                    <p:animMotion origin="layout" path="M -1.45833E-6 -4.07407E-6 L -0.26614 -0.26111 " pathEditMode="relative" rAng="0" ptsTypes="AA">
                                      <p:cBhvr>
                                        <p:cTn id="8" dur="2000" fill="hold"/>
                                        <p:tgtEl>
                                          <p:spTgt spid="8"/>
                                        </p:tgtEl>
                                        <p:attrNameLst>
                                          <p:attrName>ppt_x</p:attrName>
                                          <p:attrName>ppt_y</p:attrName>
                                        </p:attrNameLst>
                                      </p:cBhvr>
                                      <p:rCtr x="-13307" y="-1305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76B2740-3662-D6DB-A93A-FB03CE7C3200}"/>
              </a:ext>
            </a:extLst>
          </p:cNvPr>
          <p:cNvSpPr txBox="1"/>
          <p:nvPr/>
        </p:nvSpPr>
        <p:spPr>
          <a:xfrm>
            <a:off x="870857" y="924971"/>
            <a:ext cx="9993086" cy="2492990"/>
          </a:xfrm>
          <a:prstGeom prst="rect">
            <a:avLst/>
          </a:prstGeom>
          <a:noFill/>
        </p:spPr>
        <p:txBody>
          <a:bodyPr wrap="square">
            <a:spAutoFit/>
          </a:bodyPr>
          <a:lstStyle/>
          <a:p>
            <a:r>
              <a:rPr lang="en-PG" sz="4400" b="1" dirty="0">
                <a:effectLst/>
                <a:latin typeface="Times New Roman" panose="02020603050405020304" pitchFamily="18" charset="0"/>
                <a:ea typeface="Times New Roman" panose="02020603050405020304" pitchFamily="18" charset="0"/>
              </a:rPr>
              <a:t>Lesson </a:t>
            </a:r>
            <a:r>
              <a:rPr lang="en-US" sz="4400" b="1" dirty="0">
                <a:effectLst/>
                <a:latin typeface="Times New Roman" panose="02020603050405020304" pitchFamily="18" charset="0"/>
                <a:ea typeface="Times New Roman" panose="02020603050405020304" pitchFamily="18" charset="0"/>
              </a:rPr>
              <a:t>Topic</a:t>
            </a:r>
            <a:r>
              <a:rPr lang="en-PG" sz="4400" b="1" dirty="0">
                <a:effectLst/>
                <a:latin typeface="Times New Roman" panose="02020603050405020304" pitchFamily="18" charset="0"/>
                <a:ea typeface="Times New Roman" panose="02020603050405020304" pitchFamily="18" charset="0"/>
              </a:rPr>
              <a:t>: Charts and Graphs</a:t>
            </a:r>
            <a:endParaRPr lang="en-GB" sz="4400" b="1" dirty="0">
              <a:effectLst/>
              <a:latin typeface="Times New Roman" panose="02020603050405020304" pitchFamily="18" charset="0"/>
              <a:ea typeface="Times New Roman" panose="02020603050405020304" pitchFamily="18" charset="0"/>
            </a:endParaRPr>
          </a:p>
          <a:p>
            <a:endParaRPr lang="en-PG" sz="2800" dirty="0">
              <a:effectLst/>
              <a:latin typeface="Times New Roman" panose="02020603050405020304" pitchFamily="18" charset="0"/>
              <a:ea typeface="Times New Roman" panose="02020603050405020304" pitchFamily="18" charset="0"/>
            </a:endParaRPr>
          </a:p>
          <a:p>
            <a:r>
              <a:rPr lang="en-PG" sz="2800" dirty="0">
                <a:effectLst/>
                <a:latin typeface="Times New Roman" panose="02020603050405020304" pitchFamily="18" charset="0"/>
                <a:ea typeface="Times New Roman" panose="02020603050405020304" pitchFamily="18" charset="0"/>
              </a:rPr>
              <a:t>Welcome to the fourth lesson of our Excel beginner's guide! In this lesson, we'll explore how to create and customize charts and graphs to visually represent your data.</a:t>
            </a:r>
          </a:p>
        </p:txBody>
      </p:sp>
    </p:spTree>
    <p:extLst>
      <p:ext uri="{BB962C8B-B14F-4D97-AF65-F5344CB8AC3E}">
        <p14:creationId xmlns:p14="http://schemas.microsoft.com/office/powerpoint/2010/main" val="1583711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B453A9-9101-A49E-9DD2-E36D6412A777}"/>
              </a:ext>
            </a:extLst>
          </p:cNvPr>
          <p:cNvSpPr txBox="1"/>
          <p:nvPr/>
        </p:nvSpPr>
        <p:spPr>
          <a:xfrm>
            <a:off x="925286" y="637425"/>
            <a:ext cx="9818914" cy="5324535"/>
          </a:xfrm>
          <a:prstGeom prst="rect">
            <a:avLst/>
          </a:prstGeom>
          <a:noFill/>
        </p:spPr>
        <p:txBody>
          <a:bodyPr wrap="square">
            <a:spAutoFit/>
          </a:bodyPr>
          <a:lstStyle/>
          <a:p>
            <a:r>
              <a:rPr lang="en-PG" sz="2800" b="1" dirty="0">
                <a:effectLst/>
                <a:latin typeface="Times New Roman" panose="02020603050405020304" pitchFamily="18" charset="0"/>
                <a:ea typeface="Times New Roman" panose="02020603050405020304" pitchFamily="18" charset="0"/>
              </a:rPr>
              <a:t>1. Creating Charts</a:t>
            </a:r>
            <a:endParaRPr lang="en-PG" sz="2800" dirty="0">
              <a:effectLst/>
              <a:latin typeface="Times New Roman" panose="02020603050405020304" pitchFamily="18" charset="0"/>
              <a:ea typeface="Times New Roman" panose="02020603050405020304" pitchFamily="18" charset="0"/>
            </a:endParaRPr>
          </a:p>
          <a:p>
            <a:r>
              <a:rPr lang="en-PG" sz="2400" dirty="0">
                <a:effectLst/>
                <a:latin typeface="Times New Roman" panose="02020603050405020304" pitchFamily="18" charset="0"/>
                <a:ea typeface="Times New Roman" panose="02020603050405020304" pitchFamily="18" charset="0"/>
              </a:rPr>
              <a:t>Charts are powerful tools for visualizing data trends and patterns. Excel offers a variety of chart types to choose from, including bar charts, line charts, pie charts, and more.</a:t>
            </a:r>
            <a:endParaRPr lang="en-GB" sz="2400" dirty="0">
              <a:effectLst/>
              <a:latin typeface="Times New Roman" panose="02020603050405020304" pitchFamily="18" charset="0"/>
              <a:ea typeface="Times New Roman" panose="02020603050405020304" pitchFamily="18" charset="0"/>
            </a:endParaRPr>
          </a:p>
          <a:p>
            <a:endParaRPr lang="en-PG" sz="2400" dirty="0">
              <a:effectLst/>
              <a:latin typeface="Times New Roman" panose="02020603050405020304" pitchFamily="18" charset="0"/>
              <a:ea typeface="Times New Roman" panose="02020603050405020304" pitchFamily="18" charset="0"/>
            </a:endParaRPr>
          </a:p>
          <a:p>
            <a:pPr marL="719138"/>
            <a:r>
              <a:rPr lang="en-PG" sz="2400" b="1" dirty="0">
                <a:effectLst/>
                <a:latin typeface="Times New Roman" panose="02020603050405020304" pitchFamily="18" charset="0"/>
                <a:ea typeface="Times New Roman" panose="02020603050405020304" pitchFamily="18" charset="0"/>
              </a:rPr>
              <a:t>a. Selecting Data</a:t>
            </a:r>
            <a:endParaRPr lang="en-PG" sz="2400" dirty="0">
              <a:effectLst/>
              <a:latin typeface="Times New Roman" panose="02020603050405020304" pitchFamily="18" charset="0"/>
              <a:ea typeface="Times New Roman" panose="02020603050405020304" pitchFamily="18" charset="0"/>
            </a:endParaRPr>
          </a:p>
          <a:p>
            <a:pPr marL="719138"/>
            <a:r>
              <a:rPr lang="en-PG" sz="2400" dirty="0">
                <a:effectLst/>
                <a:latin typeface="Times New Roman" panose="02020603050405020304" pitchFamily="18" charset="0"/>
                <a:ea typeface="Times New Roman" panose="02020603050405020304" pitchFamily="18" charset="0"/>
              </a:rPr>
              <a:t>Before creating a chart, you need to select the data you want to visualize. Click and drag to select the range of cells containing your data, including column headers if applicable.</a:t>
            </a:r>
          </a:p>
          <a:p>
            <a:pPr marL="719138"/>
            <a:endParaRPr lang="en-GB" sz="2400" b="1" dirty="0">
              <a:effectLst/>
              <a:latin typeface="Times New Roman" panose="02020603050405020304" pitchFamily="18" charset="0"/>
              <a:ea typeface="Times New Roman" panose="02020603050405020304" pitchFamily="18" charset="0"/>
            </a:endParaRPr>
          </a:p>
          <a:p>
            <a:pPr marL="719138"/>
            <a:r>
              <a:rPr lang="en-PG" sz="2400" b="1" dirty="0">
                <a:effectLst/>
                <a:latin typeface="Times New Roman" panose="02020603050405020304" pitchFamily="18" charset="0"/>
                <a:ea typeface="Times New Roman" panose="02020603050405020304" pitchFamily="18" charset="0"/>
              </a:rPr>
              <a:t>b. Inserting a Chart</a:t>
            </a:r>
            <a:endParaRPr lang="en-PG" sz="2400" dirty="0">
              <a:effectLst/>
              <a:latin typeface="Times New Roman" panose="02020603050405020304" pitchFamily="18" charset="0"/>
              <a:ea typeface="Times New Roman" panose="02020603050405020304" pitchFamily="18" charset="0"/>
            </a:endParaRPr>
          </a:p>
          <a:p>
            <a:pPr marL="719138"/>
            <a:r>
              <a:rPr lang="en-PG" sz="2400" dirty="0">
                <a:effectLst/>
                <a:latin typeface="Times New Roman" panose="02020603050405020304" pitchFamily="18" charset="0"/>
                <a:ea typeface="Times New Roman" panose="02020603050405020304" pitchFamily="18" charset="0"/>
              </a:rPr>
              <a:t>Once you've selected your data, go to the Insert tab and choose the type of chart you want to create from the Charts group. Selecting a chart type will automatically generate a basic chart based on your data.</a:t>
            </a:r>
          </a:p>
        </p:txBody>
      </p:sp>
    </p:spTree>
    <p:extLst>
      <p:ext uri="{BB962C8B-B14F-4D97-AF65-F5344CB8AC3E}">
        <p14:creationId xmlns:p14="http://schemas.microsoft.com/office/powerpoint/2010/main" val="4110511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B453A9-9101-A49E-9DD2-E36D6412A777}"/>
              </a:ext>
            </a:extLst>
          </p:cNvPr>
          <p:cNvSpPr txBox="1"/>
          <p:nvPr/>
        </p:nvSpPr>
        <p:spPr>
          <a:xfrm>
            <a:off x="1077686" y="951398"/>
            <a:ext cx="9818914" cy="4955203"/>
          </a:xfrm>
          <a:prstGeom prst="rect">
            <a:avLst/>
          </a:prstGeom>
          <a:noFill/>
        </p:spPr>
        <p:txBody>
          <a:bodyPr wrap="square">
            <a:spAutoFit/>
          </a:bodyPr>
          <a:lstStyle/>
          <a:p>
            <a:r>
              <a:rPr lang="en-PG" sz="2800" b="1" dirty="0">
                <a:effectLst/>
                <a:latin typeface="Times New Roman" panose="02020603050405020304" pitchFamily="18" charset="0"/>
                <a:ea typeface="Times New Roman" panose="02020603050405020304" pitchFamily="18" charset="0"/>
              </a:rPr>
              <a:t>2. Customizing Charts</a:t>
            </a:r>
            <a:endParaRPr lang="en-PG" sz="2800" dirty="0">
              <a:effectLst/>
              <a:latin typeface="Times New Roman" panose="02020603050405020304" pitchFamily="18" charset="0"/>
              <a:ea typeface="Times New Roman" panose="02020603050405020304" pitchFamily="18" charset="0"/>
            </a:endParaRPr>
          </a:p>
          <a:p>
            <a:r>
              <a:rPr lang="en-PG" sz="2400" dirty="0">
                <a:effectLst/>
                <a:latin typeface="Times New Roman" panose="02020603050405020304" pitchFamily="18" charset="0"/>
                <a:ea typeface="Times New Roman" panose="02020603050405020304" pitchFamily="18" charset="0"/>
              </a:rPr>
              <a:t>Excel allows you to customize various aspects of your charts to better convey your message.</a:t>
            </a:r>
            <a:endParaRPr lang="en-GB" sz="2400" dirty="0">
              <a:effectLst/>
              <a:latin typeface="Times New Roman" panose="02020603050405020304" pitchFamily="18" charset="0"/>
              <a:ea typeface="Times New Roman" panose="02020603050405020304" pitchFamily="18" charset="0"/>
            </a:endParaRPr>
          </a:p>
          <a:p>
            <a:endParaRPr lang="en-PG" sz="2400" dirty="0">
              <a:effectLst/>
              <a:latin typeface="Times New Roman" panose="02020603050405020304" pitchFamily="18" charset="0"/>
              <a:ea typeface="Times New Roman" panose="02020603050405020304" pitchFamily="18" charset="0"/>
            </a:endParaRPr>
          </a:p>
          <a:p>
            <a:pPr marL="719138"/>
            <a:r>
              <a:rPr lang="en-PG" sz="2400" b="1" dirty="0">
                <a:effectLst/>
                <a:latin typeface="Times New Roman" panose="02020603050405020304" pitchFamily="18" charset="0"/>
                <a:ea typeface="Times New Roman" panose="02020603050405020304" pitchFamily="18" charset="0"/>
              </a:rPr>
              <a:t>a. Chart Styles</a:t>
            </a:r>
            <a:endParaRPr lang="en-PG" sz="2400" dirty="0">
              <a:effectLst/>
              <a:latin typeface="Times New Roman" panose="02020603050405020304" pitchFamily="18" charset="0"/>
              <a:ea typeface="Times New Roman" panose="02020603050405020304" pitchFamily="18" charset="0"/>
            </a:endParaRPr>
          </a:p>
          <a:p>
            <a:pPr marL="719138"/>
            <a:r>
              <a:rPr lang="en-PG" sz="2400" dirty="0">
                <a:effectLst/>
                <a:latin typeface="Times New Roman" panose="02020603050405020304" pitchFamily="18" charset="0"/>
                <a:ea typeface="Times New Roman" panose="02020603050405020304" pitchFamily="18" charset="0"/>
              </a:rPr>
              <a:t>You can change the style of your chart by selecting one of the predefined chart styles from the Chart Styles gallery in the Chart Tools Design tab. Experiment with different styles to find the one that best suits your data.</a:t>
            </a:r>
            <a:endParaRPr lang="en-GB" sz="2400" dirty="0">
              <a:effectLst/>
              <a:latin typeface="Times New Roman" panose="02020603050405020304" pitchFamily="18" charset="0"/>
              <a:ea typeface="Times New Roman" panose="02020603050405020304" pitchFamily="18" charset="0"/>
            </a:endParaRPr>
          </a:p>
          <a:p>
            <a:pPr marL="719138"/>
            <a:endParaRPr lang="en-PG" sz="2400" dirty="0">
              <a:effectLst/>
              <a:latin typeface="Times New Roman" panose="02020603050405020304" pitchFamily="18" charset="0"/>
              <a:ea typeface="Times New Roman" panose="02020603050405020304" pitchFamily="18" charset="0"/>
            </a:endParaRPr>
          </a:p>
          <a:p>
            <a:pPr marL="719138"/>
            <a:r>
              <a:rPr lang="en-PG" sz="2400" b="1" dirty="0">
                <a:effectLst/>
                <a:latin typeface="Times New Roman" panose="02020603050405020304" pitchFamily="18" charset="0"/>
                <a:ea typeface="Times New Roman" panose="02020603050405020304" pitchFamily="18" charset="0"/>
              </a:rPr>
              <a:t>b. Adding Titles and Labels</a:t>
            </a:r>
            <a:endParaRPr lang="en-PG" sz="2400" dirty="0">
              <a:effectLst/>
              <a:latin typeface="Times New Roman" panose="02020603050405020304" pitchFamily="18" charset="0"/>
              <a:ea typeface="Times New Roman" panose="02020603050405020304" pitchFamily="18" charset="0"/>
            </a:endParaRPr>
          </a:p>
          <a:p>
            <a:pPr marL="719138"/>
            <a:r>
              <a:rPr lang="en-PG" sz="2400" dirty="0">
                <a:effectLst/>
                <a:latin typeface="Times New Roman" panose="02020603050405020304" pitchFamily="18" charset="0"/>
                <a:ea typeface="Times New Roman" panose="02020603050405020304" pitchFamily="18" charset="0"/>
              </a:rPr>
              <a:t>Titles and labels provide context and clarity to your chart. You can add a chart title, axis titles, and data labels by selecting the chart and using the Chart Tools Layout tab.</a:t>
            </a:r>
          </a:p>
        </p:txBody>
      </p:sp>
    </p:spTree>
    <p:extLst>
      <p:ext uri="{BB962C8B-B14F-4D97-AF65-F5344CB8AC3E}">
        <p14:creationId xmlns:p14="http://schemas.microsoft.com/office/powerpoint/2010/main" val="1789673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1012373" y="1406719"/>
            <a:ext cx="4746171" cy="2554545"/>
          </a:xfrm>
          <a:prstGeom prst="rect">
            <a:avLst/>
          </a:prstGeom>
          <a:noFill/>
        </p:spPr>
        <p:txBody>
          <a:bodyPr wrap="square">
            <a:spAutoFit/>
          </a:bodyPr>
          <a:lstStyle/>
          <a:p>
            <a:r>
              <a:rPr lang="en-PG" sz="2000" b="1" dirty="0">
                <a:effectLst/>
                <a:latin typeface="Times New Roman" panose="02020603050405020304" pitchFamily="18" charset="0"/>
                <a:ea typeface="Times New Roman" panose="02020603050405020304" pitchFamily="18" charset="0"/>
              </a:rPr>
              <a:t>3. Practice Exercises (Using eNHIS Data)</a:t>
            </a:r>
            <a:endParaRPr lang="en-GB" sz="2000" b="1" dirty="0">
              <a:effectLst/>
              <a:latin typeface="Times New Roman" panose="02020603050405020304" pitchFamily="18" charset="0"/>
              <a:ea typeface="Times New Roman" panose="02020603050405020304" pitchFamily="18" charset="0"/>
            </a:endParaRPr>
          </a:p>
          <a:p>
            <a:endParaRPr lang="en-PG" sz="2000" dirty="0">
              <a:effectLst/>
              <a:latin typeface="Times New Roman" panose="02020603050405020304" pitchFamily="18" charset="0"/>
              <a:ea typeface="Times New Roman" panose="02020603050405020304" pitchFamily="18" charset="0"/>
            </a:endParaRPr>
          </a:p>
          <a:p>
            <a:r>
              <a:rPr lang="en-PG" sz="2000" dirty="0">
                <a:effectLst/>
                <a:latin typeface="Times New Roman" panose="02020603050405020304" pitchFamily="18" charset="0"/>
                <a:ea typeface="Times New Roman" panose="02020603050405020304" pitchFamily="18" charset="0"/>
              </a:rPr>
              <a:t>Now it's time to</a:t>
            </a:r>
            <a:r>
              <a:rPr lang="en-US" sz="2000" dirty="0">
                <a:effectLst/>
                <a:latin typeface="Times New Roman" panose="02020603050405020304" pitchFamily="18" charset="0"/>
                <a:ea typeface="Times New Roman" panose="02020603050405020304" pitchFamily="18" charset="0"/>
              </a:rPr>
              <a:t> </a:t>
            </a:r>
            <a:r>
              <a:rPr lang="en-PG" sz="2000" dirty="0">
                <a:effectLst/>
                <a:latin typeface="Times New Roman" panose="02020603050405020304" pitchFamily="18" charset="0"/>
                <a:ea typeface="Times New Roman" panose="02020603050405020304" pitchFamily="18" charset="0"/>
              </a:rPr>
              <a:t> practice creating and customizing charts:</a:t>
            </a:r>
            <a:endParaRPr lang="en-GB" sz="2000" dirty="0">
              <a:effectLst/>
              <a:latin typeface="Times New Roman" panose="02020603050405020304" pitchFamily="18" charset="0"/>
              <a:ea typeface="Times New Roman" panose="02020603050405020304" pitchFamily="18" charset="0"/>
            </a:endParaRPr>
          </a:p>
          <a:p>
            <a:endParaRPr lang="en-PG" sz="2000" dirty="0">
              <a:effectLst/>
              <a:latin typeface="Times New Roman" panose="02020603050405020304" pitchFamily="18" charset="0"/>
              <a:ea typeface="Times New Roman" panose="02020603050405020304" pitchFamily="18" charset="0"/>
            </a:endParaRPr>
          </a:p>
          <a:p>
            <a:r>
              <a:rPr lang="en-PG" sz="2000" b="1" dirty="0">
                <a:effectLst/>
                <a:latin typeface="Times New Roman" panose="02020603050405020304" pitchFamily="18" charset="0"/>
                <a:ea typeface="Times New Roman" panose="02020603050405020304" pitchFamily="18" charset="0"/>
              </a:rPr>
              <a:t>Exercise 1:</a:t>
            </a:r>
            <a:r>
              <a:rPr lang="en-PG" sz="2000" dirty="0">
                <a:effectLst/>
                <a:latin typeface="Times New Roman" panose="02020603050405020304" pitchFamily="18" charset="0"/>
                <a:ea typeface="Times New Roman" panose="02020603050405020304" pitchFamily="18" charset="0"/>
              </a:rPr>
              <a:t> We will Create a </a:t>
            </a:r>
            <a:r>
              <a:rPr lang="en-US" sz="2000" dirty="0">
                <a:latin typeface="Times New Roman" panose="02020603050405020304" pitchFamily="18" charset="0"/>
                <a:ea typeface="Times New Roman" panose="02020603050405020304" pitchFamily="18" charset="0"/>
              </a:rPr>
              <a:t>data visualization for the Outpatient Data of a selected facility in  EAST SEPIK 2022</a:t>
            </a:r>
            <a:endParaRPr lang="en-GB" sz="2000" dirty="0">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2BE07E1C-07F2-3BB7-D359-99EE6EDC7DAC}"/>
              </a:ext>
            </a:extLst>
          </p:cNvPr>
          <p:cNvSpPr txBox="1"/>
          <p:nvPr/>
        </p:nvSpPr>
        <p:spPr>
          <a:xfrm>
            <a:off x="6063341" y="1400757"/>
            <a:ext cx="5116286" cy="3170099"/>
          </a:xfrm>
          <a:prstGeom prst="rect">
            <a:avLst/>
          </a:prstGeom>
          <a:noFill/>
        </p:spPr>
        <p:txBody>
          <a:bodyPr wrap="square">
            <a:spAutoFit/>
          </a:bodyPr>
          <a:lstStyle/>
          <a:p>
            <a:r>
              <a:rPr lang="en-GB" sz="2000" b="1" dirty="0">
                <a:effectLst/>
                <a:latin typeface="Times New Roman" panose="02020603050405020304" pitchFamily="18" charset="0"/>
                <a:ea typeface="Times New Roman" panose="02020603050405020304" pitchFamily="18" charset="0"/>
              </a:rPr>
              <a:t>These are the things that we will do</a:t>
            </a:r>
          </a:p>
          <a:p>
            <a:endParaRPr lang="en-PG" sz="2000" dirty="0">
              <a:effectLst/>
              <a:latin typeface="Times New Roman" panose="02020603050405020304" pitchFamily="18" charset="0"/>
              <a:ea typeface="Times New Roman" panose="02020603050405020304" pitchFamily="18" charset="0"/>
            </a:endParaRPr>
          </a:p>
          <a:p>
            <a:r>
              <a:rPr lang="en-GB" sz="2000" dirty="0">
                <a:effectLst/>
                <a:latin typeface="Times New Roman" panose="02020603050405020304" pitchFamily="18" charset="0"/>
                <a:ea typeface="Times New Roman" panose="02020603050405020304" pitchFamily="18" charset="0"/>
              </a:rPr>
              <a:t>1. </a:t>
            </a:r>
            <a:r>
              <a:rPr lang="en-GB" sz="2000" dirty="0">
                <a:latin typeface="Times New Roman" panose="02020603050405020304" pitchFamily="18" charset="0"/>
                <a:ea typeface="Times New Roman" panose="02020603050405020304" pitchFamily="18" charset="0"/>
              </a:rPr>
              <a:t>We will Collect or Record the data</a:t>
            </a:r>
            <a:endParaRPr lang="en-GB" sz="2000" dirty="0">
              <a:effectLst/>
              <a:latin typeface="Times New Roman" panose="02020603050405020304" pitchFamily="18" charset="0"/>
              <a:ea typeface="Times New Roman" panose="02020603050405020304" pitchFamily="18" charset="0"/>
            </a:endParaRPr>
          </a:p>
          <a:p>
            <a:endParaRPr lang="en-GB" sz="2000" dirty="0">
              <a:effectLst/>
              <a:latin typeface="Times New Roman" panose="02020603050405020304" pitchFamily="18" charset="0"/>
              <a:ea typeface="Times New Roman" panose="02020603050405020304" pitchFamily="18" charset="0"/>
            </a:endParaRPr>
          </a:p>
          <a:p>
            <a:r>
              <a:rPr lang="en-GB" sz="2000" dirty="0">
                <a:latin typeface="Times New Roman" panose="02020603050405020304" pitchFamily="18" charset="0"/>
                <a:ea typeface="Times New Roman" panose="02020603050405020304" pitchFamily="18" charset="0"/>
              </a:rPr>
              <a:t>2. We will prepare the data and do data cleansing.</a:t>
            </a:r>
          </a:p>
          <a:p>
            <a:endParaRPr lang="en-GB" sz="2000" dirty="0">
              <a:effectLst/>
              <a:latin typeface="Times New Roman" panose="02020603050405020304" pitchFamily="18" charset="0"/>
              <a:ea typeface="Times New Roman" panose="02020603050405020304" pitchFamily="18" charset="0"/>
            </a:endParaRPr>
          </a:p>
          <a:p>
            <a:r>
              <a:rPr lang="en-GB" sz="2000" dirty="0">
                <a:effectLst/>
                <a:latin typeface="Times New Roman" panose="02020603050405020304" pitchFamily="18" charset="0"/>
                <a:ea typeface="Times New Roman" panose="02020603050405020304" pitchFamily="18" charset="0"/>
              </a:rPr>
              <a:t>3. </a:t>
            </a:r>
            <a:r>
              <a:rPr lang="en-GB" sz="2000" dirty="0">
                <a:latin typeface="Times New Roman" panose="02020603050405020304" pitchFamily="18" charset="0"/>
                <a:ea typeface="Times New Roman" panose="02020603050405020304" pitchFamily="18" charset="0"/>
              </a:rPr>
              <a:t>Create Visualization of our data</a:t>
            </a:r>
          </a:p>
          <a:p>
            <a:endParaRPr lang="en-GB" sz="2000" dirty="0">
              <a:effectLst/>
              <a:latin typeface="Times New Roman" panose="02020603050405020304" pitchFamily="18" charset="0"/>
              <a:ea typeface="Times New Roman" panose="02020603050405020304" pitchFamily="18" charset="0"/>
            </a:endParaRPr>
          </a:p>
          <a:p>
            <a:r>
              <a:rPr lang="en-GB" sz="2000" dirty="0">
                <a:latin typeface="Times New Roman" panose="02020603050405020304" pitchFamily="18" charset="0"/>
                <a:ea typeface="Times New Roman" panose="02020603050405020304" pitchFamily="18" charset="0"/>
              </a:rPr>
              <a:t>4. Copy to our Report for Presentation</a:t>
            </a:r>
            <a:endParaRPr lang="en-GB" sz="2000" dirty="0">
              <a:effectLst/>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2CE5CFB5-3E2D-0605-CD5F-A845595672E0}"/>
              </a:ext>
            </a:extLst>
          </p:cNvPr>
          <p:cNvSpPr txBox="1"/>
          <p:nvPr/>
        </p:nvSpPr>
        <p:spPr>
          <a:xfrm>
            <a:off x="1012373" y="5693014"/>
            <a:ext cx="3364419" cy="400110"/>
          </a:xfrm>
          <a:prstGeom prst="rect">
            <a:avLst/>
          </a:prstGeom>
          <a:noFill/>
        </p:spPr>
        <p:txBody>
          <a:bodyPr wrap="square">
            <a:spAutoFit/>
          </a:bodyPr>
          <a:lstStyle/>
          <a:p>
            <a:r>
              <a:rPr lang="en-US" sz="2000" i="1" dirty="0">
                <a:latin typeface="Times New Roman" panose="02020603050405020304" pitchFamily="18" charset="0"/>
                <a:ea typeface="Times New Roman" panose="02020603050405020304" pitchFamily="18" charset="0"/>
              </a:rPr>
              <a:t>Data extracted from eNHIS</a:t>
            </a:r>
          </a:p>
        </p:txBody>
      </p:sp>
    </p:spTree>
    <p:extLst>
      <p:ext uri="{BB962C8B-B14F-4D97-AF65-F5344CB8AC3E}">
        <p14:creationId xmlns:p14="http://schemas.microsoft.com/office/powerpoint/2010/main" val="1818969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373D193-CE63-A8E0-272A-C966DC4A399F}"/>
              </a:ext>
            </a:extLst>
          </p:cNvPr>
          <p:cNvSpPr txBox="1"/>
          <p:nvPr/>
        </p:nvSpPr>
        <p:spPr>
          <a:xfrm>
            <a:off x="1171395" y="1218318"/>
            <a:ext cx="6154221" cy="1200329"/>
          </a:xfrm>
          <a:prstGeom prst="rect">
            <a:avLst/>
          </a:prstGeom>
          <a:noFill/>
        </p:spPr>
        <p:txBody>
          <a:bodyPr wrap="square" rtlCol="0">
            <a:spAutoFit/>
          </a:bodyPr>
          <a:lstStyle/>
          <a:p>
            <a:r>
              <a:rPr lang="en-US" sz="2400" b="1" dirty="0"/>
              <a:t>1. From the sheet containing the raw data, place the arrow/ cursor on the sheet tab and right click</a:t>
            </a:r>
          </a:p>
        </p:txBody>
      </p:sp>
      <p:pic>
        <p:nvPicPr>
          <p:cNvPr id="9" name="Picture 8">
            <a:extLst>
              <a:ext uri="{FF2B5EF4-FFF2-40B4-BE49-F238E27FC236}">
                <a16:creationId xmlns:a16="http://schemas.microsoft.com/office/drawing/2014/main" id="{556A5E60-676A-4AF1-DD97-B67C58CE7232}"/>
              </a:ext>
            </a:extLst>
          </p:cNvPr>
          <p:cNvPicPr>
            <a:picLocks noChangeAspect="1"/>
          </p:cNvPicPr>
          <p:nvPr/>
        </p:nvPicPr>
        <p:blipFill>
          <a:blip r:embed="rId2"/>
          <a:stretch>
            <a:fillRect/>
          </a:stretch>
        </p:blipFill>
        <p:spPr>
          <a:xfrm>
            <a:off x="8369873" y="526155"/>
            <a:ext cx="2743341" cy="2667137"/>
          </a:xfrm>
          <a:prstGeom prst="rect">
            <a:avLst/>
          </a:prstGeom>
        </p:spPr>
      </p:pic>
      <p:sp>
        <p:nvSpPr>
          <p:cNvPr id="10" name="TextBox 9">
            <a:extLst>
              <a:ext uri="{FF2B5EF4-FFF2-40B4-BE49-F238E27FC236}">
                <a16:creationId xmlns:a16="http://schemas.microsoft.com/office/drawing/2014/main" id="{3EEA5622-8C38-48F8-A7BF-D3592F77F949}"/>
              </a:ext>
            </a:extLst>
          </p:cNvPr>
          <p:cNvSpPr txBox="1"/>
          <p:nvPr/>
        </p:nvSpPr>
        <p:spPr>
          <a:xfrm>
            <a:off x="1253445" y="2658897"/>
            <a:ext cx="6154221" cy="830997"/>
          </a:xfrm>
          <a:prstGeom prst="rect">
            <a:avLst/>
          </a:prstGeom>
          <a:noFill/>
        </p:spPr>
        <p:txBody>
          <a:bodyPr wrap="square" rtlCol="0">
            <a:spAutoFit/>
          </a:bodyPr>
          <a:lstStyle/>
          <a:p>
            <a:r>
              <a:rPr lang="en-US" sz="2400" b="1" dirty="0"/>
              <a:t>2. From the appeared list box, click on Move or Copy</a:t>
            </a:r>
          </a:p>
        </p:txBody>
      </p:sp>
      <p:pic>
        <p:nvPicPr>
          <p:cNvPr id="12" name="Picture 11">
            <a:extLst>
              <a:ext uri="{FF2B5EF4-FFF2-40B4-BE49-F238E27FC236}">
                <a16:creationId xmlns:a16="http://schemas.microsoft.com/office/drawing/2014/main" id="{D0588E50-BEAF-A6C2-DB42-F552FC255DE8}"/>
              </a:ext>
            </a:extLst>
          </p:cNvPr>
          <p:cNvPicPr>
            <a:picLocks noChangeAspect="1"/>
          </p:cNvPicPr>
          <p:nvPr/>
        </p:nvPicPr>
        <p:blipFill>
          <a:blip r:embed="rId3"/>
          <a:stretch>
            <a:fillRect/>
          </a:stretch>
        </p:blipFill>
        <p:spPr>
          <a:xfrm>
            <a:off x="8335938" y="3297650"/>
            <a:ext cx="2948511" cy="3022071"/>
          </a:xfrm>
          <a:prstGeom prst="rect">
            <a:avLst/>
          </a:prstGeom>
        </p:spPr>
      </p:pic>
      <p:sp>
        <p:nvSpPr>
          <p:cNvPr id="13" name="TextBox 12">
            <a:extLst>
              <a:ext uri="{FF2B5EF4-FFF2-40B4-BE49-F238E27FC236}">
                <a16:creationId xmlns:a16="http://schemas.microsoft.com/office/drawing/2014/main" id="{6DD6EEFD-A3E7-5755-7630-B123C5CC69CB}"/>
              </a:ext>
            </a:extLst>
          </p:cNvPr>
          <p:cNvSpPr txBox="1"/>
          <p:nvPr/>
        </p:nvSpPr>
        <p:spPr>
          <a:xfrm>
            <a:off x="1253445" y="3898177"/>
            <a:ext cx="6154221" cy="1200329"/>
          </a:xfrm>
          <a:prstGeom prst="rect">
            <a:avLst/>
          </a:prstGeom>
          <a:noFill/>
        </p:spPr>
        <p:txBody>
          <a:bodyPr wrap="square" rtlCol="0">
            <a:spAutoFit/>
          </a:bodyPr>
          <a:lstStyle/>
          <a:p>
            <a:r>
              <a:rPr lang="en-US" sz="2400" b="1" dirty="0"/>
              <a:t>3. From the appeared dialogue box, select sheet 2 and Check Create a Copy and Click OK</a:t>
            </a:r>
          </a:p>
        </p:txBody>
      </p:sp>
      <p:sp>
        <p:nvSpPr>
          <p:cNvPr id="14" name="TextBox 13">
            <a:extLst>
              <a:ext uri="{FF2B5EF4-FFF2-40B4-BE49-F238E27FC236}">
                <a16:creationId xmlns:a16="http://schemas.microsoft.com/office/drawing/2014/main" id="{9A3232BA-F198-C1FE-B1A1-CE7650E6099F}"/>
              </a:ext>
            </a:extLst>
          </p:cNvPr>
          <p:cNvSpPr txBox="1"/>
          <p:nvPr/>
        </p:nvSpPr>
        <p:spPr>
          <a:xfrm>
            <a:off x="1253445" y="5137458"/>
            <a:ext cx="6154221" cy="830997"/>
          </a:xfrm>
          <a:prstGeom prst="rect">
            <a:avLst/>
          </a:prstGeom>
          <a:noFill/>
        </p:spPr>
        <p:txBody>
          <a:bodyPr wrap="square" rtlCol="0">
            <a:spAutoFit/>
          </a:bodyPr>
          <a:lstStyle/>
          <a:p>
            <a:r>
              <a:rPr lang="en-US" sz="2400" b="1" dirty="0">
                <a:solidFill>
                  <a:srgbClr val="0070C0"/>
                </a:solidFill>
              </a:rPr>
              <a:t>The copy of the sheet will be create on the next tab</a:t>
            </a:r>
          </a:p>
        </p:txBody>
      </p:sp>
      <p:sp>
        <p:nvSpPr>
          <p:cNvPr id="15" name="TextBox 14">
            <a:extLst>
              <a:ext uri="{FF2B5EF4-FFF2-40B4-BE49-F238E27FC236}">
                <a16:creationId xmlns:a16="http://schemas.microsoft.com/office/drawing/2014/main" id="{581DFA86-C1C4-A323-DBD0-D486DDFCCFB8}"/>
              </a:ext>
            </a:extLst>
          </p:cNvPr>
          <p:cNvSpPr txBox="1"/>
          <p:nvPr/>
        </p:nvSpPr>
        <p:spPr>
          <a:xfrm>
            <a:off x="1479619" y="616743"/>
            <a:ext cx="6154221" cy="461665"/>
          </a:xfrm>
          <a:prstGeom prst="rect">
            <a:avLst/>
          </a:prstGeom>
          <a:noFill/>
        </p:spPr>
        <p:txBody>
          <a:bodyPr wrap="square" rtlCol="0">
            <a:spAutoFit/>
          </a:bodyPr>
          <a:lstStyle/>
          <a:p>
            <a:r>
              <a:rPr lang="en-US" sz="2400" b="1" dirty="0">
                <a:solidFill>
                  <a:srgbClr val="00B050"/>
                </a:solidFill>
              </a:rPr>
              <a:t>LET’S PREPARE OUR DATA</a:t>
            </a:r>
          </a:p>
        </p:txBody>
      </p:sp>
      <p:cxnSp>
        <p:nvCxnSpPr>
          <p:cNvPr id="17" name="Straight Arrow Connector 16">
            <a:extLst>
              <a:ext uri="{FF2B5EF4-FFF2-40B4-BE49-F238E27FC236}">
                <a16:creationId xmlns:a16="http://schemas.microsoft.com/office/drawing/2014/main" id="{7EBA1469-D469-D7DF-98A4-2FF54F859D4A}"/>
              </a:ext>
            </a:extLst>
          </p:cNvPr>
          <p:cNvCxnSpPr>
            <a:cxnSpLocks/>
          </p:cNvCxnSpPr>
          <p:nvPr/>
        </p:nvCxnSpPr>
        <p:spPr>
          <a:xfrm flipV="1">
            <a:off x="7293095" y="1592494"/>
            <a:ext cx="2282420" cy="1132238"/>
          </a:xfrm>
          <a:prstGeom prst="straightConnector1">
            <a:avLst/>
          </a:prstGeom>
          <a:ln w="57150">
            <a:solidFill>
              <a:srgbClr val="FF0000"/>
            </a:solidFill>
            <a:tailEnd type="triangle"/>
          </a:ln>
        </p:spPr>
        <p:style>
          <a:lnRef idx="3">
            <a:schemeClr val="accent5"/>
          </a:lnRef>
          <a:fillRef idx="0">
            <a:schemeClr val="accent5"/>
          </a:fillRef>
          <a:effectRef idx="2">
            <a:schemeClr val="accent5"/>
          </a:effectRef>
          <a:fontRef idx="minor">
            <a:schemeClr val="tx1"/>
          </a:fontRef>
        </p:style>
      </p:cxnSp>
      <p:cxnSp>
        <p:nvCxnSpPr>
          <p:cNvPr id="20" name="Straight Arrow Connector 19">
            <a:extLst>
              <a:ext uri="{FF2B5EF4-FFF2-40B4-BE49-F238E27FC236}">
                <a16:creationId xmlns:a16="http://schemas.microsoft.com/office/drawing/2014/main" id="{5CFD1F3B-5628-7E08-7BFA-9763F1074F4D}"/>
              </a:ext>
            </a:extLst>
          </p:cNvPr>
          <p:cNvCxnSpPr>
            <a:cxnSpLocks/>
          </p:cNvCxnSpPr>
          <p:nvPr/>
        </p:nvCxnSpPr>
        <p:spPr>
          <a:xfrm>
            <a:off x="7013981" y="4357190"/>
            <a:ext cx="2469066" cy="1611265"/>
          </a:xfrm>
          <a:prstGeom prst="straightConnector1">
            <a:avLst/>
          </a:prstGeom>
          <a:ln w="57150">
            <a:solidFill>
              <a:srgbClr val="FF0000"/>
            </a:solidFill>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97400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373D193-CE63-A8E0-272A-C966DC4A399F}"/>
              </a:ext>
            </a:extLst>
          </p:cNvPr>
          <p:cNvSpPr txBox="1"/>
          <p:nvPr/>
        </p:nvSpPr>
        <p:spPr>
          <a:xfrm>
            <a:off x="842624" y="1185509"/>
            <a:ext cx="5075292" cy="1200329"/>
          </a:xfrm>
          <a:prstGeom prst="rect">
            <a:avLst/>
          </a:prstGeom>
          <a:noFill/>
        </p:spPr>
        <p:txBody>
          <a:bodyPr wrap="square" rtlCol="0">
            <a:spAutoFit/>
          </a:bodyPr>
          <a:lstStyle/>
          <a:p>
            <a:r>
              <a:rPr lang="en-US" sz="2400" b="1" dirty="0"/>
              <a:t>1. Keep only the data for Yangoru </a:t>
            </a:r>
            <a:r>
              <a:rPr lang="en-US" sz="2400" b="1" dirty="0" err="1"/>
              <a:t>Sausia</a:t>
            </a:r>
            <a:r>
              <a:rPr lang="en-US" sz="2400" b="1" dirty="0"/>
              <a:t> District and Delete all the other Districts</a:t>
            </a:r>
          </a:p>
        </p:txBody>
      </p:sp>
      <p:sp>
        <p:nvSpPr>
          <p:cNvPr id="10" name="TextBox 9">
            <a:extLst>
              <a:ext uri="{FF2B5EF4-FFF2-40B4-BE49-F238E27FC236}">
                <a16:creationId xmlns:a16="http://schemas.microsoft.com/office/drawing/2014/main" id="{3EEA5622-8C38-48F8-A7BF-D3592F77F949}"/>
              </a:ext>
            </a:extLst>
          </p:cNvPr>
          <p:cNvSpPr txBox="1"/>
          <p:nvPr/>
        </p:nvSpPr>
        <p:spPr>
          <a:xfrm>
            <a:off x="770561" y="2679445"/>
            <a:ext cx="4982968" cy="1200329"/>
          </a:xfrm>
          <a:prstGeom prst="rect">
            <a:avLst/>
          </a:prstGeom>
          <a:noFill/>
        </p:spPr>
        <p:txBody>
          <a:bodyPr wrap="square" rtlCol="0">
            <a:spAutoFit/>
          </a:bodyPr>
          <a:lstStyle/>
          <a:p>
            <a:r>
              <a:rPr lang="en-US" sz="2400" b="1" dirty="0"/>
              <a:t>2. Delete other additional columns, get the sum of the same diseases and  delete extra columns</a:t>
            </a:r>
          </a:p>
        </p:txBody>
      </p:sp>
      <p:sp>
        <p:nvSpPr>
          <p:cNvPr id="13" name="TextBox 12">
            <a:extLst>
              <a:ext uri="{FF2B5EF4-FFF2-40B4-BE49-F238E27FC236}">
                <a16:creationId xmlns:a16="http://schemas.microsoft.com/office/drawing/2014/main" id="{6DD6EEFD-A3E7-5755-7630-B123C5CC69CB}"/>
              </a:ext>
            </a:extLst>
          </p:cNvPr>
          <p:cNvSpPr txBox="1"/>
          <p:nvPr/>
        </p:nvSpPr>
        <p:spPr>
          <a:xfrm>
            <a:off x="5917916" y="1078408"/>
            <a:ext cx="5229545" cy="4524315"/>
          </a:xfrm>
          <a:prstGeom prst="rect">
            <a:avLst/>
          </a:prstGeom>
          <a:noFill/>
        </p:spPr>
        <p:txBody>
          <a:bodyPr wrap="square" rtlCol="0">
            <a:spAutoFit/>
          </a:bodyPr>
          <a:lstStyle/>
          <a:p>
            <a:r>
              <a:rPr lang="en-US" sz="2400" b="1" dirty="0"/>
              <a:t>Do copy and Paste Special</a:t>
            </a:r>
          </a:p>
          <a:p>
            <a:pPr marL="342900" indent="-342900">
              <a:buFontTx/>
              <a:buChar char="-"/>
            </a:pPr>
            <a:r>
              <a:rPr lang="en-US" sz="2400" b="1" dirty="0"/>
              <a:t>To remove formular from a cell, select and copy the cell, place the arrow on the same cell, right click and </a:t>
            </a:r>
            <a:r>
              <a:rPr lang="en-US" sz="2400" b="1" u="sng" dirty="0">
                <a:solidFill>
                  <a:srgbClr val="FF0000"/>
                </a:solidFill>
              </a:rPr>
              <a:t>Paste Value</a:t>
            </a:r>
          </a:p>
          <a:p>
            <a:pPr marL="342900" indent="-342900">
              <a:buFontTx/>
              <a:buChar char="-"/>
            </a:pPr>
            <a:r>
              <a:rPr lang="en-US" sz="2400" b="1" dirty="0"/>
              <a:t>To move your data and structure them in a column structure, select the data and copy, place the arrow you want your data to be placed, right click and </a:t>
            </a:r>
            <a:r>
              <a:rPr lang="en-US" sz="2400" b="1" u="sng" dirty="0">
                <a:solidFill>
                  <a:srgbClr val="FF0000"/>
                </a:solidFill>
              </a:rPr>
              <a:t>Paste Transpose</a:t>
            </a:r>
            <a:r>
              <a:rPr lang="en-US" sz="2400" b="1" dirty="0"/>
              <a:t>. Do it for the other data until you are done.</a:t>
            </a:r>
          </a:p>
        </p:txBody>
      </p:sp>
      <p:sp>
        <p:nvSpPr>
          <p:cNvPr id="15" name="TextBox 14">
            <a:extLst>
              <a:ext uri="{FF2B5EF4-FFF2-40B4-BE49-F238E27FC236}">
                <a16:creationId xmlns:a16="http://schemas.microsoft.com/office/drawing/2014/main" id="{581DFA86-C1C4-A323-DBD0-D486DDFCCFB8}"/>
              </a:ext>
            </a:extLst>
          </p:cNvPr>
          <p:cNvSpPr txBox="1"/>
          <p:nvPr/>
        </p:nvSpPr>
        <p:spPr>
          <a:xfrm>
            <a:off x="1479619" y="616743"/>
            <a:ext cx="6154221" cy="461665"/>
          </a:xfrm>
          <a:prstGeom prst="rect">
            <a:avLst/>
          </a:prstGeom>
          <a:noFill/>
        </p:spPr>
        <p:txBody>
          <a:bodyPr wrap="square" rtlCol="0">
            <a:spAutoFit/>
          </a:bodyPr>
          <a:lstStyle/>
          <a:p>
            <a:r>
              <a:rPr lang="en-US" sz="2400" b="1" dirty="0">
                <a:solidFill>
                  <a:srgbClr val="00B050"/>
                </a:solidFill>
              </a:rPr>
              <a:t>Data Cleansing</a:t>
            </a:r>
          </a:p>
        </p:txBody>
      </p:sp>
    </p:spTree>
    <p:extLst>
      <p:ext uri="{BB962C8B-B14F-4D97-AF65-F5344CB8AC3E}">
        <p14:creationId xmlns:p14="http://schemas.microsoft.com/office/powerpoint/2010/main" val="3497216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373D193-CE63-A8E0-272A-C966DC4A399F}"/>
              </a:ext>
            </a:extLst>
          </p:cNvPr>
          <p:cNvSpPr txBox="1"/>
          <p:nvPr/>
        </p:nvSpPr>
        <p:spPr>
          <a:xfrm>
            <a:off x="842624" y="1185509"/>
            <a:ext cx="5075292" cy="830997"/>
          </a:xfrm>
          <a:prstGeom prst="rect">
            <a:avLst/>
          </a:prstGeom>
          <a:noFill/>
        </p:spPr>
        <p:txBody>
          <a:bodyPr wrap="square" rtlCol="0">
            <a:spAutoFit/>
          </a:bodyPr>
          <a:lstStyle/>
          <a:p>
            <a:r>
              <a:rPr lang="en-US" sz="2400" b="1" dirty="0"/>
              <a:t>1. Prepare and organize you table in a Presentable manner</a:t>
            </a:r>
          </a:p>
        </p:txBody>
      </p:sp>
      <p:sp>
        <p:nvSpPr>
          <p:cNvPr id="10" name="TextBox 9">
            <a:extLst>
              <a:ext uri="{FF2B5EF4-FFF2-40B4-BE49-F238E27FC236}">
                <a16:creationId xmlns:a16="http://schemas.microsoft.com/office/drawing/2014/main" id="{3EEA5622-8C38-48F8-A7BF-D3592F77F949}"/>
              </a:ext>
            </a:extLst>
          </p:cNvPr>
          <p:cNvSpPr txBox="1"/>
          <p:nvPr/>
        </p:nvSpPr>
        <p:spPr>
          <a:xfrm>
            <a:off x="842624" y="2123607"/>
            <a:ext cx="4982968" cy="1569660"/>
          </a:xfrm>
          <a:prstGeom prst="rect">
            <a:avLst/>
          </a:prstGeom>
          <a:noFill/>
        </p:spPr>
        <p:txBody>
          <a:bodyPr wrap="square" rtlCol="0">
            <a:spAutoFit/>
          </a:bodyPr>
          <a:lstStyle/>
          <a:p>
            <a:r>
              <a:rPr lang="en-US" sz="2400" b="1" dirty="0"/>
              <a:t>Now we want to visualize our data, which out of our total attendees, what case has recorded the Highest or Lowest.</a:t>
            </a:r>
          </a:p>
        </p:txBody>
      </p:sp>
      <p:sp>
        <p:nvSpPr>
          <p:cNvPr id="13" name="TextBox 12">
            <a:extLst>
              <a:ext uri="{FF2B5EF4-FFF2-40B4-BE49-F238E27FC236}">
                <a16:creationId xmlns:a16="http://schemas.microsoft.com/office/drawing/2014/main" id="{6DD6EEFD-A3E7-5755-7630-B123C5CC69CB}"/>
              </a:ext>
            </a:extLst>
          </p:cNvPr>
          <p:cNvSpPr txBox="1"/>
          <p:nvPr/>
        </p:nvSpPr>
        <p:spPr>
          <a:xfrm>
            <a:off x="765497" y="4148862"/>
            <a:ext cx="5229545" cy="1200329"/>
          </a:xfrm>
          <a:prstGeom prst="rect">
            <a:avLst/>
          </a:prstGeom>
          <a:noFill/>
        </p:spPr>
        <p:txBody>
          <a:bodyPr wrap="square" rtlCol="0">
            <a:spAutoFit/>
          </a:bodyPr>
          <a:lstStyle/>
          <a:p>
            <a:r>
              <a:rPr lang="en-US" sz="2400" b="1" dirty="0"/>
              <a:t> Because we want to create visualization from our data, we may apply some Conditional Formatting</a:t>
            </a:r>
          </a:p>
        </p:txBody>
      </p:sp>
      <p:sp>
        <p:nvSpPr>
          <p:cNvPr id="15" name="TextBox 14">
            <a:extLst>
              <a:ext uri="{FF2B5EF4-FFF2-40B4-BE49-F238E27FC236}">
                <a16:creationId xmlns:a16="http://schemas.microsoft.com/office/drawing/2014/main" id="{581DFA86-C1C4-A323-DBD0-D486DDFCCFB8}"/>
              </a:ext>
            </a:extLst>
          </p:cNvPr>
          <p:cNvSpPr txBox="1"/>
          <p:nvPr/>
        </p:nvSpPr>
        <p:spPr>
          <a:xfrm>
            <a:off x="1479619" y="616743"/>
            <a:ext cx="6154221" cy="461665"/>
          </a:xfrm>
          <a:prstGeom prst="rect">
            <a:avLst/>
          </a:prstGeom>
          <a:noFill/>
        </p:spPr>
        <p:txBody>
          <a:bodyPr wrap="square" rtlCol="0">
            <a:spAutoFit/>
          </a:bodyPr>
          <a:lstStyle/>
          <a:p>
            <a:r>
              <a:rPr lang="en-US" sz="2400" b="1" dirty="0">
                <a:solidFill>
                  <a:srgbClr val="00B050"/>
                </a:solidFill>
              </a:rPr>
              <a:t>Create Visualization of the Data</a:t>
            </a:r>
          </a:p>
        </p:txBody>
      </p:sp>
      <p:sp>
        <p:nvSpPr>
          <p:cNvPr id="2" name="TextBox 1">
            <a:extLst>
              <a:ext uri="{FF2B5EF4-FFF2-40B4-BE49-F238E27FC236}">
                <a16:creationId xmlns:a16="http://schemas.microsoft.com/office/drawing/2014/main" id="{A754F871-7269-D831-AA54-D262E82F483D}"/>
              </a:ext>
            </a:extLst>
          </p:cNvPr>
          <p:cNvSpPr txBox="1"/>
          <p:nvPr/>
        </p:nvSpPr>
        <p:spPr>
          <a:xfrm>
            <a:off x="6274086" y="1185508"/>
            <a:ext cx="5229545" cy="830997"/>
          </a:xfrm>
          <a:prstGeom prst="rect">
            <a:avLst/>
          </a:prstGeom>
          <a:noFill/>
        </p:spPr>
        <p:txBody>
          <a:bodyPr wrap="square" rtlCol="0">
            <a:spAutoFit/>
          </a:bodyPr>
          <a:lstStyle/>
          <a:p>
            <a:r>
              <a:rPr lang="en-US" sz="2400" b="1" dirty="0"/>
              <a:t>So lets calculate the AVERAGE first.</a:t>
            </a:r>
          </a:p>
          <a:p>
            <a:r>
              <a:rPr lang="en-US" sz="2400" b="1" dirty="0"/>
              <a:t>Formula;    =AVERAGE(D5:D23)</a:t>
            </a:r>
          </a:p>
        </p:txBody>
      </p:sp>
      <p:sp>
        <p:nvSpPr>
          <p:cNvPr id="3" name="TextBox 2">
            <a:extLst>
              <a:ext uri="{FF2B5EF4-FFF2-40B4-BE49-F238E27FC236}">
                <a16:creationId xmlns:a16="http://schemas.microsoft.com/office/drawing/2014/main" id="{B2953F6C-CDBB-E2EF-7B46-4997DBEC1330}"/>
              </a:ext>
            </a:extLst>
          </p:cNvPr>
          <p:cNvSpPr txBox="1"/>
          <p:nvPr/>
        </p:nvSpPr>
        <p:spPr>
          <a:xfrm>
            <a:off x="6255250" y="2123607"/>
            <a:ext cx="5229545" cy="1569660"/>
          </a:xfrm>
          <a:prstGeom prst="rect">
            <a:avLst/>
          </a:prstGeom>
          <a:noFill/>
        </p:spPr>
        <p:txBody>
          <a:bodyPr wrap="square" rtlCol="0">
            <a:spAutoFit/>
          </a:bodyPr>
          <a:lstStyle/>
          <a:p>
            <a:r>
              <a:rPr lang="en-US" sz="2400" b="1" dirty="0"/>
              <a:t>So now we know our average score, we want to Highlight red in the table to indicate those cases that a above the average line.</a:t>
            </a:r>
          </a:p>
        </p:txBody>
      </p:sp>
      <p:sp>
        <p:nvSpPr>
          <p:cNvPr id="4" name="TextBox 3">
            <a:extLst>
              <a:ext uri="{FF2B5EF4-FFF2-40B4-BE49-F238E27FC236}">
                <a16:creationId xmlns:a16="http://schemas.microsoft.com/office/drawing/2014/main" id="{42D1D8E5-C7C0-A2A5-3641-59EFAF2E205E}"/>
              </a:ext>
            </a:extLst>
          </p:cNvPr>
          <p:cNvSpPr txBox="1"/>
          <p:nvPr/>
        </p:nvSpPr>
        <p:spPr>
          <a:xfrm>
            <a:off x="6196960" y="3878775"/>
            <a:ext cx="5229545" cy="1569660"/>
          </a:xfrm>
          <a:prstGeom prst="rect">
            <a:avLst/>
          </a:prstGeom>
          <a:noFill/>
        </p:spPr>
        <p:txBody>
          <a:bodyPr wrap="square" rtlCol="0">
            <a:spAutoFit/>
          </a:bodyPr>
          <a:lstStyle/>
          <a:p>
            <a:r>
              <a:rPr lang="en-US" sz="2400" b="1" dirty="0"/>
              <a:t>So now we know our average score, we want to Highlight red in the table to indicate those cases that a above the average line.</a:t>
            </a:r>
          </a:p>
        </p:txBody>
      </p:sp>
    </p:spTree>
    <p:extLst>
      <p:ext uri="{BB962C8B-B14F-4D97-AF65-F5344CB8AC3E}">
        <p14:creationId xmlns:p14="http://schemas.microsoft.com/office/powerpoint/2010/main" val="218723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C6E43C4-7D49-52EE-249F-E0996BAEF88F}"/>
              </a:ext>
            </a:extLst>
          </p:cNvPr>
          <p:cNvSpPr/>
          <p:nvPr/>
        </p:nvSpPr>
        <p:spPr>
          <a:xfrm>
            <a:off x="6096000" y="739739"/>
            <a:ext cx="5229545" cy="5501518"/>
          </a:xfrm>
          <a:prstGeom prst="rect">
            <a:avLst/>
          </a:prstGeom>
          <a:solidFill>
            <a:schemeClr val="accent3">
              <a:lumMod val="20000"/>
              <a:lumOff val="80000"/>
            </a:schemeClr>
          </a:solidFill>
          <a:ln>
            <a:noFill/>
          </a:ln>
          <a:effectLst>
            <a:outerShdw blurRad="50800" dist="38100" dir="13500000" algn="b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373D193-CE63-A8E0-272A-C966DC4A399F}"/>
              </a:ext>
            </a:extLst>
          </p:cNvPr>
          <p:cNvSpPr txBox="1"/>
          <p:nvPr/>
        </p:nvSpPr>
        <p:spPr>
          <a:xfrm>
            <a:off x="842624" y="1185509"/>
            <a:ext cx="5075292" cy="461665"/>
          </a:xfrm>
          <a:prstGeom prst="rect">
            <a:avLst/>
          </a:prstGeom>
          <a:noFill/>
        </p:spPr>
        <p:txBody>
          <a:bodyPr wrap="square" rtlCol="0">
            <a:spAutoFit/>
          </a:bodyPr>
          <a:lstStyle/>
          <a:p>
            <a:r>
              <a:rPr lang="en-US" sz="2400" b="1" dirty="0"/>
              <a:t>Let also create the graphs for our data</a:t>
            </a:r>
          </a:p>
        </p:txBody>
      </p:sp>
      <p:sp>
        <p:nvSpPr>
          <p:cNvPr id="13" name="TextBox 12">
            <a:extLst>
              <a:ext uri="{FF2B5EF4-FFF2-40B4-BE49-F238E27FC236}">
                <a16:creationId xmlns:a16="http://schemas.microsoft.com/office/drawing/2014/main" id="{6DD6EEFD-A3E7-5755-7630-B123C5CC69CB}"/>
              </a:ext>
            </a:extLst>
          </p:cNvPr>
          <p:cNvSpPr txBox="1"/>
          <p:nvPr/>
        </p:nvSpPr>
        <p:spPr>
          <a:xfrm>
            <a:off x="967415" y="4155909"/>
            <a:ext cx="5229545" cy="830997"/>
          </a:xfrm>
          <a:prstGeom prst="rect">
            <a:avLst/>
          </a:prstGeom>
          <a:noFill/>
        </p:spPr>
        <p:txBody>
          <a:bodyPr wrap="square" rtlCol="0">
            <a:spAutoFit/>
          </a:bodyPr>
          <a:lstStyle/>
          <a:p>
            <a:r>
              <a:rPr lang="en-US" sz="2400" b="1" dirty="0"/>
              <a:t>2. Customize the graph to suit our liking</a:t>
            </a:r>
          </a:p>
        </p:txBody>
      </p:sp>
      <p:sp>
        <p:nvSpPr>
          <p:cNvPr id="15" name="TextBox 14">
            <a:extLst>
              <a:ext uri="{FF2B5EF4-FFF2-40B4-BE49-F238E27FC236}">
                <a16:creationId xmlns:a16="http://schemas.microsoft.com/office/drawing/2014/main" id="{581DFA86-C1C4-A323-DBD0-D486DDFCCFB8}"/>
              </a:ext>
            </a:extLst>
          </p:cNvPr>
          <p:cNvSpPr txBox="1"/>
          <p:nvPr/>
        </p:nvSpPr>
        <p:spPr>
          <a:xfrm>
            <a:off x="698783" y="696789"/>
            <a:ext cx="5219131" cy="461665"/>
          </a:xfrm>
          <a:prstGeom prst="rect">
            <a:avLst/>
          </a:prstGeom>
          <a:noFill/>
        </p:spPr>
        <p:txBody>
          <a:bodyPr wrap="square" rtlCol="0">
            <a:spAutoFit/>
          </a:bodyPr>
          <a:lstStyle/>
          <a:p>
            <a:r>
              <a:rPr lang="en-US" sz="2400" b="1" dirty="0">
                <a:solidFill>
                  <a:srgbClr val="00B050"/>
                </a:solidFill>
              </a:rPr>
              <a:t>Create Visualization of the Data</a:t>
            </a:r>
          </a:p>
        </p:txBody>
      </p:sp>
      <p:sp>
        <p:nvSpPr>
          <p:cNvPr id="2" name="TextBox 1">
            <a:extLst>
              <a:ext uri="{FF2B5EF4-FFF2-40B4-BE49-F238E27FC236}">
                <a16:creationId xmlns:a16="http://schemas.microsoft.com/office/drawing/2014/main" id="{A754F871-7269-D831-AA54-D262E82F483D}"/>
              </a:ext>
            </a:extLst>
          </p:cNvPr>
          <p:cNvSpPr txBox="1"/>
          <p:nvPr/>
        </p:nvSpPr>
        <p:spPr>
          <a:xfrm>
            <a:off x="6274086" y="1185508"/>
            <a:ext cx="5229545" cy="830997"/>
          </a:xfrm>
          <a:prstGeom prst="rect">
            <a:avLst/>
          </a:prstGeom>
          <a:noFill/>
        </p:spPr>
        <p:txBody>
          <a:bodyPr wrap="square" rtlCol="0">
            <a:spAutoFit/>
          </a:bodyPr>
          <a:lstStyle/>
          <a:p>
            <a:r>
              <a:rPr lang="en-US" sz="2400" b="1" dirty="0"/>
              <a:t>So lets calculate the PERCENTAGE.</a:t>
            </a:r>
          </a:p>
          <a:p>
            <a:r>
              <a:rPr lang="en-US" sz="2400" b="1" dirty="0"/>
              <a:t>Formula;    =D5/D24*100</a:t>
            </a:r>
          </a:p>
        </p:txBody>
      </p:sp>
      <p:sp>
        <p:nvSpPr>
          <p:cNvPr id="4" name="TextBox 3">
            <a:extLst>
              <a:ext uri="{FF2B5EF4-FFF2-40B4-BE49-F238E27FC236}">
                <a16:creationId xmlns:a16="http://schemas.microsoft.com/office/drawing/2014/main" id="{42D1D8E5-C7C0-A2A5-3641-59EFAF2E205E}"/>
              </a:ext>
            </a:extLst>
          </p:cNvPr>
          <p:cNvSpPr txBox="1"/>
          <p:nvPr/>
        </p:nvSpPr>
        <p:spPr>
          <a:xfrm>
            <a:off x="6274085" y="3786577"/>
            <a:ext cx="5229545" cy="1938992"/>
          </a:xfrm>
          <a:prstGeom prst="rect">
            <a:avLst/>
          </a:prstGeom>
          <a:noFill/>
        </p:spPr>
        <p:txBody>
          <a:bodyPr wrap="square" rtlCol="0">
            <a:spAutoFit/>
          </a:bodyPr>
          <a:lstStyle/>
          <a:p>
            <a:r>
              <a:rPr lang="en-US" sz="2400" b="1" dirty="0"/>
              <a:t>Make the cell relative by inserting $ sign in D24</a:t>
            </a:r>
          </a:p>
          <a:p>
            <a:r>
              <a:rPr lang="en-US" sz="2400" b="1" dirty="0"/>
              <a:t>Keys to conduct this operation is (Press </a:t>
            </a:r>
            <a:r>
              <a:rPr lang="en-US" sz="2400" b="1" dirty="0" err="1"/>
              <a:t>fn</a:t>
            </a:r>
            <a:r>
              <a:rPr lang="en-US" sz="2400" b="1" dirty="0"/>
              <a:t> and F4)</a:t>
            </a:r>
          </a:p>
          <a:p>
            <a:r>
              <a:rPr lang="en-US" sz="2400" b="1" dirty="0"/>
              <a:t>Now drag it down to the other cells</a:t>
            </a:r>
          </a:p>
        </p:txBody>
      </p:sp>
      <p:sp>
        <p:nvSpPr>
          <p:cNvPr id="5" name="TextBox 4">
            <a:extLst>
              <a:ext uri="{FF2B5EF4-FFF2-40B4-BE49-F238E27FC236}">
                <a16:creationId xmlns:a16="http://schemas.microsoft.com/office/drawing/2014/main" id="{ABA25B10-A686-7E10-C1A1-C6D17C2B770F}"/>
              </a:ext>
            </a:extLst>
          </p:cNvPr>
          <p:cNvSpPr txBox="1"/>
          <p:nvPr/>
        </p:nvSpPr>
        <p:spPr>
          <a:xfrm>
            <a:off x="919750" y="2293639"/>
            <a:ext cx="5075292" cy="830997"/>
          </a:xfrm>
          <a:prstGeom prst="rect">
            <a:avLst/>
          </a:prstGeom>
          <a:noFill/>
        </p:spPr>
        <p:txBody>
          <a:bodyPr wrap="square" rtlCol="0">
            <a:spAutoFit/>
          </a:bodyPr>
          <a:lstStyle/>
          <a:p>
            <a:r>
              <a:rPr lang="en-US" sz="2400" b="1" dirty="0"/>
              <a:t>1. First we have to select the data and insert the preferred graph</a:t>
            </a:r>
          </a:p>
        </p:txBody>
      </p:sp>
      <p:sp>
        <p:nvSpPr>
          <p:cNvPr id="7" name="TextBox 6">
            <a:extLst>
              <a:ext uri="{FF2B5EF4-FFF2-40B4-BE49-F238E27FC236}">
                <a16:creationId xmlns:a16="http://schemas.microsoft.com/office/drawing/2014/main" id="{B616A13F-070E-65D7-EB45-5C1A1A1C5DF5}"/>
              </a:ext>
            </a:extLst>
          </p:cNvPr>
          <p:cNvSpPr txBox="1"/>
          <p:nvPr/>
        </p:nvSpPr>
        <p:spPr>
          <a:xfrm>
            <a:off x="6196960" y="2070613"/>
            <a:ext cx="5229545" cy="1200329"/>
          </a:xfrm>
          <a:prstGeom prst="rect">
            <a:avLst/>
          </a:prstGeom>
          <a:noFill/>
        </p:spPr>
        <p:txBody>
          <a:bodyPr wrap="square" rtlCol="0">
            <a:spAutoFit/>
          </a:bodyPr>
          <a:lstStyle/>
          <a:p>
            <a:r>
              <a:rPr lang="en-US" sz="2400" b="1" dirty="0"/>
              <a:t>D24 is the Total.</a:t>
            </a:r>
          </a:p>
          <a:p>
            <a:r>
              <a:rPr lang="en-US" sz="2400" b="1" dirty="0"/>
              <a:t>D5 is the specific cell</a:t>
            </a:r>
          </a:p>
          <a:p>
            <a:r>
              <a:rPr lang="en-US" sz="2400" b="1" dirty="0"/>
              <a:t>Number to calculate % is always 100 </a:t>
            </a:r>
          </a:p>
        </p:txBody>
      </p:sp>
    </p:spTree>
    <p:extLst>
      <p:ext uri="{BB962C8B-B14F-4D97-AF65-F5344CB8AC3E}">
        <p14:creationId xmlns:p14="http://schemas.microsoft.com/office/powerpoint/2010/main" val="702873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C6E43C4-7D49-52EE-249F-E0996BAEF88F}"/>
              </a:ext>
            </a:extLst>
          </p:cNvPr>
          <p:cNvSpPr/>
          <p:nvPr/>
        </p:nvSpPr>
        <p:spPr>
          <a:xfrm>
            <a:off x="6096000" y="696789"/>
            <a:ext cx="5229545" cy="5501518"/>
          </a:xfrm>
          <a:prstGeom prst="rect">
            <a:avLst/>
          </a:prstGeom>
          <a:solidFill>
            <a:schemeClr val="accent3">
              <a:lumMod val="20000"/>
              <a:lumOff val="80000"/>
            </a:schemeClr>
          </a:solidFill>
          <a:ln>
            <a:noFill/>
          </a:ln>
          <a:effectLst>
            <a:outerShdw blurRad="50800" dist="38100" dir="13500000" algn="b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373D193-CE63-A8E0-272A-C966DC4A399F}"/>
              </a:ext>
            </a:extLst>
          </p:cNvPr>
          <p:cNvSpPr txBox="1"/>
          <p:nvPr/>
        </p:nvSpPr>
        <p:spPr>
          <a:xfrm>
            <a:off x="842624" y="1185509"/>
            <a:ext cx="5075292" cy="461665"/>
          </a:xfrm>
          <a:prstGeom prst="rect">
            <a:avLst/>
          </a:prstGeom>
          <a:noFill/>
        </p:spPr>
        <p:txBody>
          <a:bodyPr wrap="square" rtlCol="0">
            <a:spAutoFit/>
          </a:bodyPr>
          <a:lstStyle/>
          <a:p>
            <a:r>
              <a:rPr lang="en-US" sz="2400" b="1" dirty="0"/>
              <a:t>Let also create the graphs for our data</a:t>
            </a:r>
          </a:p>
        </p:txBody>
      </p:sp>
      <p:sp>
        <p:nvSpPr>
          <p:cNvPr id="13" name="TextBox 12">
            <a:extLst>
              <a:ext uri="{FF2B5EF4-FFF2-40B4-BE49-F238E27FC236}">
                <a16:creationId xmlns:a16="http://schemas.microsoft.com/office/drawing/2014/main" id="{6DD6EEFD-A3E7-5755-7630-B123C5CC69CB}"/>
              </a:ext>
            </a:extLst>
          </p:cNvPr>
          <p:cNvSpPr txBox="1"/>
          <p:nvPr/>
        </p:nvSpPr>
        <p:spPr>
          <a:xfrm>
            <a:off x="967415" y="4155909"/>
            <a:ext cx="5229545" cy="830997"/>
          </a:xfrm>
          <a:prstGeom prst="rect">
            <a:avLst/>
          </a:prstGeom>
          <a:noFill/>
        </p:spPr>
        <p:txBody>
          <a:bodyPr wrap="square" rtlCol="0">
            <a:spAutoFit/>
          </a:bodyPr>
          <a:lstStyle/>
          <a:p>
            <a:r>
              <a:rPr lang="en-US" sz="2400" b="1" dirty="0"/>
              <a:t>2. Customize the graph to suit our liking</a:t>
            </a:r>
          </a:p>
        </p:txBody>
      </p:sp>
      <p:sp>
        <p:nvSpPr>
          <p:cNvPr id="15" name="TextBox 14">
            <a:extLst>
              <a:ext uri="{FF2B5EF4-FFF2-40B4-BE49-F238E27FC236}">
                <a16:creationId xmlns:a16="http://schemas.microsoft.com/office/drawing/2014/main" id="{581DFA86-C1C4-A323-DBD0-D486DDFCCFB8}"/>
              </a:ext>
            </a:extLst>
          </p:cNvPr>
          <p:cNvSpPr txBox="1"/>
          <p:nvPr/>
        </p:nvSpPr>
        <p:spPr>
          <a:xfrm>
            <a:off x="698783" y="696789"/>
            <a:ext cx="5219131" cy="461665"/>
          </a:xfrm>
          <a:prstGeom prst="rect">
            <a:avLst/>
          </a:prstGeom>
          <a:noFill/>
        </p:spPr>
        <p:txBody>
          <a:bodyPr wrap="square" rtlCol="0">
            <a:spAutoFit/>
          </a:bodyPr>
          <a:lstStyle/>
          <a:p>
            <a:r>
              <a:rPr lang="en-US" sz="2400" b="1" dirty="0">
                <a:solidFill>
                  <a:srgbClr val="00B050"/>
                </a:solidFill>
              </a:rPr>
              <a:t>Create Visualization of the Data</a:t>
            </a:r>
          </a:p>
        </p:txBody>
      </p:sp>
      <p:sp>
        <p:nvSpPr>
          <p:cNvPr id="2" name="TextBox 1">
            <a:extLst>
              <a:ext uri="{FF2B5EF4-FFF2-40B4-BE49-F238E27FC236}">
                <a16:creationId xmlns:a16="http://schemas.microsoft.com/office/drawing/2014/main" id="{A754F871-7269-D831-AA54-D262E82F483D}"/>
              </a:ext>
            </a:extLst>
          </p:cNvPr>
          <p:cNvSpPr txBox="1"/>
          <p:nvPr/>
        </p:nvSpPr>
        <p:spPr>
          <a:xfrm>
            <a:off x="6263672" y="893621"/>
            <a:ext cx="5229545" cy="954107"/>
          </a:xfrm>
          <a:prstGeom prst="rect">
            <a:avLst/>
          </a:prstGeom>
          <a:noFill/>
        </p:spPr>
        <p:txBody>
          <a:bodyPr wrap="square" rtlCol="0">
            <a:spAutoFit/>
          </a:bodyPr>
          <a:lstStyle/>
          <a:p>
            <a:r>
              <a:rPr lang="en-US" sz="2800" b="1" dirty="0">
                <a:solidFill>
                  <a:srgbClr val="0070C0"/>
                </a:solidFill>
              </a:rPr>
              <a:t>Format the cell containing the Percentage</a:t>
            </a:r>
          </a:p>
        </p:txBody>
      </p:sp>
      <p:sp>
        <p:nvSpPr>
          <p:cNvPr id="5" name="TextBox 4">
            <a:extLst>
              <a:ext uri="{FF2B5EF4-FFF2-40B4-BE49-F238E27FC236}">
                <a16:creationId xmlns:a16="http://schemas.microsoft.com/office/drawing/2014/main" id="{ABA25B10-A686-7E10-C1A1-C6D17C2B770F}"/>
              </a:ext>
            </a:extLst>
          </p:cNvPr>
          <p:cNvSpPr txBox="1"/>
          <p:nvPr/>
        </p:nvSpPr>
        <p:spPr>
          <a:xfrm>
            <a:off x="919750" y="2293639"/>
            <a:ext cx="5075292" cy="830997"/>
          </a:xfrm>
          <a:prstGeom prst="rect">
            <a:avLst/>
          </a:prstGeom>
          <a:noFill/>
        </p:spPr>
        <p:txBody>
          <a:bodyPr wrap="square" rtlCol="0">
            <a:spAutoFit/>
          </a:bodyPr>
          <a:lstStyle/>
          <a:p>
            <a:r>
              <a:rPr lang="en-US" sz="2400" b="1" dirty="0"/>
              <a:t>1. First we have to select the data and insert the preferred graph</a:t>
            </a:r>
          </a:p>
        </p:txBody>
      </p:sp>
      <p:sp>
        <p:nvSpPr>
          <p:cNvPr id="7" name="TextBox 6">
            <a:extLst>
              <a:ext uri="{FF2B5EF4-FFF2-40B4-BE49-F238E27FC236}">
                <a16:creationId xmlns:a16="http://schemas.microsoft.com/office/drawing/2014/main" id="{B616A13F-070E-65D7-EB45-5C1A1A1C5DF5}"/>
              </a:ext>
            </a:extLst>
          </p:cNvPr>
          <p:cNvSpPr txBox="1"/>
          <p:nvPr/>
        </p:nvSpPr>
        <p:spPr>
          <a:xfrm>
            <a:off x="6179836" y="1855224"/>
            <a:ext cx="5229545" cy="830997"/>
          </a:xfrm>
          <a:prstGeom prst="rect">
            <a:avLst/>
          </a:prstGeom>
          <a:noFill/>
        </p:spPr>
        <p:txBody>
          <a:bodyPr wrap="square" rtlCol="0">
            <a:spAutoFit/>
          </a:bodyPr>
          <a:lstStyle/>
          <a:p>
            <a:r>
              <a:rPr lang="en-US" sz="2400" b="1" dirty="0"/>
              <a:t>Select the Cell, right click and from the appeared list box, select format cell. </a:t>
            </a:r>
          </a:p>
        </p:txBody>
      </p:sp>
      <p:sp>
        <p:nvSpPr>
          <p:cNvPr id="9" name="TextBox 8">
            <a:extLst>
              <a:ext uri="{FF2B5EF4-FFF2-40B4-BE49-F238E27FC236}">
                <a16:creationId xmlns:a16="http://schemas.microsoft.com/office/drawing/2014/main" id="{6B9B1F2B-762C-B223-B226-8586DFC1A289}"/>
              </a:ext>
            </a:extLst>
          </p:cNvPr>
          <p:cNvSpPr txBox="1"/>
          <p:nvPr/>
        </p:nvSpPr>
        <p:spPr>
          <a:xfrm>
            <a:off x="6173126" y="2846893"/>
            <a:ext cx="5229545" cy="830997"/>
          </a:xfrm>
          <a:prstGeom prst="rect">
            <a:avLst/>
          </a:prstGeom>
          <a:noFill/>
        </p:spPr>
        <p:txBody>
          <a:bodyPr wrap="square" rtlCol="0">
            <a:spAutoFit/>
          </a:bodyPr>
          <a:lstStyle/>
          <a:p>
            <a:r>
              <a:rPr lang="en-US" sz="2400" b="1" dirty="0"/>
              <a:t>Select the Cell, right click and from the appeared list box, select format cell. </a:t>
            </a:r>
          </a:p>
        </p:txBody>
      </p:sp>
      <p:sp>
        <p:nvSpPr>
          <p:cNvPr id="10" name="TextBox 9">
            <a:extLst>
              <a:ext uri="{FF2B5EF4-FFF2-40B4-BE49-F238E27FC236}">
                <a16:creationId xmlns:a16="http://schemas.microsoft.com/office/drawing/2014/main" id="{4275EB4C-38D1-2957-4560-7F37ECA28CC5}"/>
              </a:ext>
            </a:extLst>
          </p:cNvPr>
          <p:cNvSpPr txBox="1"/>
          <p:nvPr/>
        </p:nvSpPr>
        <p:spPr>
          <a:xfrm>
            <a:off x="6263671" y="3802615"/>
            <a:ext cx="5229545" cy="1323439"/>
          </a:xfrm>
          <a:prstGeom prst="rect">
            <a:avLst/>
          </a:prstGeom>
          <a:noFill/>
        </p:spPr>
        <p:txBody>
          <a:bodyPr wrap="square" rtlCol="0">
            <a:spAutoFit/>
          </a:bodyPr>
          <a:lstStyle/>
          <a:p>
            <a:r>
              <a:rPr lang="en-US" sz="2400" b="1" dirty="0"/>
              <a:t>Select Custom, and where it says General, Remove General and enter this     </a:t>
            </a:r>
            <a:r>
              <a:rPr lang="en-US" sz="3200" b="1" dirty="0">
                <a:solidFill>
                  <a:srgbClr val="0070C0"/>
                </a:solidFill>
              </a:rPr>
              <a:t>0\%      </a:t>
            </a:r>
            <a:r>
              <a:rPr lang="en-US" sz="2400" b="1" dirty="0"/>
              <a:t>and click ok.</a:t>
            </a:r>
          </a:p>
        </p:txBody>
      </p:sp>
      <p:sp>
        <p:nvSpPr>
          <p:cNvPr id="11" name="TextBox 10">
            <a:extLst>
              <a:ext uri="{FF2B5EF4-FFF2-40B4-BE49-F238E27FC236}">
                <a16:creationId xmlns:a16="http://schemas.microsoft.com/office/drawing/2014/main" id="{A5521130-8CE4-6B9D-4526-5ACBA59030BC}"/>
              </a:ext>
            </a:extLst>
          </p:cNvPr>
          <p:cNvSpPr txBox="1"/>
          <p:nvPr/>
        </p:nvSpPr>
        <p:spPr>
          <a:xfrm>
            <a:off x="6318604" y="5282286"/>
            <a:ext cx="5229545" cy="461665"/>
          </a:xfrm>
          <a:prstGeom prst="rect">
            <a:avLst/>
          </a:prstGeom>
          <a:noFill/>
        </p:spPr>
        <p:txBody>
          <a:bodyPr wrap="square" rtlCol="0">
            <a:spAutoFit/>
          </a:bodyPr>
          <a:lstStyle/>
          <a:p>
            <a:r>
              <a:rPr lang="en-US" sz="2400" b="1" dirty="0"/>
              <a:t>Make D24 relative and drag it down</a:t>
            </a:r>
          </a:p>
        </p:txBody>
      </p:sp>
    </p:spTree>
    <p:extLst>
      <p:ext uri="{BB962C8B-B14F-4D97-AF65-F5344CB8AC3E}">
        <p14:creationId xmlns:p14="http://schemas.microsoft.com/office/powerpoint/2010/main" val="37974552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C6E43C4-7D49-52EE-249F-E0996BAEF88F}"/>
              </a:ext>
            </a:extLst>
          </p:cNvPr>
          <p:cNvSpPr/>
          <p:nvPr/>
        </p:nvSpPr>
        <p:spPr>
          <a:xfrm>
            <a:off x="6096000" y="696789"/>
            <a:ext cx="5229545" cy="5501518"/>
          </a:xfrm>
          <a:prstGeom prst="rect">
            <a:avLst/>
          </a:prstGeom>
          <a:solidFill>
            <a:schemeClr val="accent3">
              <a:lumMod val="20000"/>
              <a:lumOff val="80000"/>
            </a:schemeClr>
          </a:solidFill>
          <a:ln>
            <a:noFill/>
          </a:ln>
          <a:effectLst>
            <a:outerShdw blurRad="50800" dist="38100" dir="13500000" algn="b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373D193-CE63-A8E0-272A-C966DC4A399F}"/>
              </a:ext>
            </a:extLst>
          </p:cNvPr>
          <p:cNvSpPr txBox="1"/>
          <p:nvPr/>
        </p:nvSpPr>
        <p:spPr>
          <a:xfrm>
            <a:off x="842624" y="1185509"/>
            <a:ext cx="5075292" cy="461665"/>
          </a:xfrm>
          <a:prstGeom prst="rect">
            <a:avLst/>
          </a:prstGeom>
          <a:noFill/>
        </p:spPr>
        <p:txBody>
          <a:bodyPr wrap="square" rtlCol="0">
            <a:spAutoFit/>
          </a:bodyPr>
          <a:lstStyle/>
          <a:p>
            <a:r>
              <a:rPr lang="en-US" sz="2400" b="1" dirty="0"/>
              <a:t>Let also create the graphs for our data</a:t>
            </a:r>
          </a:p>
        </p:txBody>
      </p:sp>
      <p:sp>
        <p:nvSpPr>
          <p:cNvPr id="13" name="TextBox 12">
            <a:extLst>
              <a:ext uri="{FF2B5EF4-FFF2-40B4-BE49-F238E27FC236}">
                <a16:creationId xmlns:a16="http://schemas.microsoft.com/office/drawing/2014/main" id="{6DD6EEFD-A3E7-5755-7630-B123C5CC69CB}"/>
              </a:ext>
            </a:extLst>
          </p:cNvPr>
          <p:cNvSpPr txBox="1"/>
          <p:nvPr/>
        </p:nvSpPr>
        <p:spPr>
          <a:xfrm>
            <a:off x="967415" y="4155909"/>
            <a:ext cx="5229545" cy="830997"/>
          </a:xfrm>
          <a:prstGeom prst="rect">
            <a:avLst/>
          </a:prstGeom>
          <a:noFill/>
        </p:spPr>
        <p:txBody>
          <a:bodyPr wrap="square" rtlCol="0">
            <a:spAutoFit/>
          </a:bodyPr>
          <a:lstStyle/>
          <a:p>
            <a:r>
              <a:rPr lang="en-US" sz="2400" b="1" dirty="0"/>
              <a:t>2. Customize the graph to suit our liking</a:t>
            </a:r>
          </a:p>
        </p:txBody>
      </p:sp>
      <p:sp>
        <p:nvSpPr>
          <p:cNvPr id="15" name="TextBox 14">
            <a:extLst>
              <a:ext uri="{FF2B5EF4-FFF2-40B4-BE49-F238E27FC236}">
                <a16:creationId xmlns:a16="http://schemas.microsoft.com/office/drawing/2014/main" id="{581DFA86-C1C4-A323-DBD0-D486DDFCCFB8}"/>
              </a:ext>
            </a:extLst>
          </p:cNvPr>
          <p:cNvSpPr txBox="1"/>
          <p:nvPr/>
        </p:nvSpPr>
        <p:spPr>
          <a:xfrm>
            <a:off x="698783" y="696789"/>
            <a:ext cx="5219131" cy="461665"/>
          </a:xfrm>
          <a:prstGeom prst="rect">
            <a:avLst/>
          </a:prstGeom>
          <a:noFill/>
        </p:spPr>
        <p:txBody>
          <a:bodyPr wrap="square" rtlCol="0">
            <a:spAutoFit/>
          </a:bodyPr>
          <a:lstStyle/>
          <a:p>
            <a:r>
              <a:rPr lang="en-US" sz="2400" b="1" dirty="0">
                <a:solidFill>
                  <a:srgbClr val="00B050"/>
                </a:solidFill>
              </a:rPr>
              <a:t>Create Visualization of the Data</a:t>
            </a:r>
          </a:p>
        </p:txBody>
      </p:sp>
      <p:sp>
        <p:nvSpPr>
          <p:cNvPr id="5" name="TextBox 4">
            <a:extLst>
              <a:ext uri="{FF2B5EF4-FFF2-40B4-BE49-F238E27FC236}">
                <a16:creationId xmlns:a16="http://schemas.microsoft.com/office/drawing/2014/main" id="{ABA25B10-A686-7E10-C1A1-C6D17C2B770F}"/>
              </a:ext>
            </a:extLst>
          </p:cNvPr>
          <p:cNvSpPr txBox="1"/>
          <p:nvPr/>
        </p:nvSpPr>
        <p:spPr>
          <a:xfrm>
            <a:off x="919750" y="2293639"/>
            <a:ext cx="5075292" cy="830997"/>
          </a:xfrm>
          <a:prstGeom prst="rect">
            <a:avLst/>
          </a:prstGeom>
          <a:noFill/>
        </p:spPr>
        <p:txBody>
          <a:bodyPr wrap="square" rtlCol="0">
            <a:spAutoFit/>
          </a:bodyPr>
          <a:lstStyle/>
          <a:p>
            <a:r>
              <a:rPr lang="en-US" sz="2400" b="1" dirty="0"/>
              <a:t>1. First we have to select the data and insert the preferred graph</a:t>
            </a:r>
          </a:p>
        </p:txBody>
      </p:sp>
      <p:sp>
        <p:nvSpPr>
          <p:cNvPr id="4" name="TextBox 3">
            <a:extLst>
              <a:ext uri="{FF2B5EF4-FFF2-40B4-BE49-F238E27FC236}">
                <a16:creationId xmlns:a16="http://schemas.microsoft.com/office/drawing/2014/main" id="{4C0393BF-D375-7AB9-2EAD-2B22782B84CA}"/>
              </a:ext>
            </a:extLst>
          </p:cNvPr>
          <p:cNvSpPr txBox="1"/>
          <p:nvPr/>
        </p:nvSpPr>
        <p:spPr>
          <a:xfrm>
            <a:off x="6274084" y="1185509"/>
            <a:ext cx="5229545" cy="830997"/>
          </a:xfrm>
          <a:prstGeom prst="rect">
            <a:avLst/>
          </a:prstGeom>
          <a:noFill/>
        </p:spPr>
        <p:txBody>
          <a:bodyPr wrap="square" rtlCol="0">
            <a:spAutoFit/>
          </a:bodyPr>
          <a:lstStyle/>
          <a:p>
            <a:r>
              <a:rPr lang="en-US" sz="2400" b="1" dirty="0"/>
              <a:t>Now from this data, lets insert our graphs and charts</a:t>
            </a:r>
          </a:p>
        </p:txBody>
      </p:sp>
      <p:sp>
        <p:nvSpPr>
          <p:cNvPr id="8" name="TextBox 7">
            <a:extLst>
              <a:ext uri="{FF2B5EF4-FFF2-40B4-BE49-F238E27FC236}">
                <a16:creationId xmlns:a16="http://schemas.microsoft.com/office/drawing/2014/main" id="{EAB61715-D650-CC90-AD87-0F56C8213F1C}"/>
              </a:ext>
            </a:extLst>
          </p:cNvPr>
          <p:cNvSpPr txBox="1"/>
          <p:nvPr/>
        </p:nvSpPr>
        <p:spPr>
          <a:xfrm>
            <a:off x="6274084" y="2416928"/>
            <a:ext cx="5229545" cy="1569660"/>
          </a:xfrm>
          <a:prstGeom prst="rect">
            <a:avLst/>
          </a:prstGeom>
          <a:noFill/>
        </p:spPr>
        <p:txBody>
          <a:bodyPr wrap="square" rtlCol="0">
            <a:spAutoFit/>
          </a:bodyPr>
          <a:lstStyle/>
          <a:p>
            <a:pPr marL="457200" indent="-457200">
              <a:buAutoNum type="arabicPeriod"/>
            </a:pPr>
            <a:r>
              <a:rPr lang="en-US" sz="2400" b="1" dirty="0"/>
              <a:t>Column Graph</a:t>
            </a:r>
          </a:p>
          <a:p>
            <a:pPr marL="457200" indent="-457200">
              <a:buAutoNum type="arabicPeriod"/>
            </a:pPr>
            <a:r>
              <a:rPr lang="en-US" sz="2400" b="1" dirty="0"/>
              <a:t>Bar graph</a:t>
            </a:r>
          </a:p>
          <a:p>
            <a:pPr marL="457200" indent="-457200">
              <a:buAutoNum type="arabicPeriod"/>
            </a:pPr>
            <a:r>
              <a:rPr lang="en-US" sz="2400" b="1" dirty="0"/>
              <a:t>Line Graph</a:t>
            </a:r>
          </a:p>
          <a:p>
            <a:pPr marL="457200" indent="-457200">
              <a:buAutoNum type="arabicPeriod"/>
            </a:pPr>
            <a:r>
              <a:rPr lang="en-US" sz="2400" b="1" dirty="0"/>
              <a:t>Pie Chart</a:t>
            </a:r>
          </a:p>
        </p:txBody>
      </p:sp>
      <p:sp>
        <p:nvSpPr>
          <p:cNvPr id="14" name="TextBox 13">
            <a:extLst>
              <a:ext uri="{FF2B5EF4-FFF2-40B4-BE49-F238E27FC236}">
                <a16:creationId xmlns:a16="http://schemas.microsoft.com/office/drawing/2014/main" id="{E65D81A9-A8B8-B3B4-FAD4-5BA512357D61}"/>
              </a:ext>
            </a:extLst>
          </p:cNvPr>
          <p:cNvSpPr txBox="1"/>
          <p:nvPr/>
        </p:nvSpPr>
        <p:spPr>
          <a:xfrm>
            <a:off x="6297918" y="4302492"/>
            <a:ext cx="5229545" cy="830997"/>
          </a:xfrm>
          <a:prstGeom prst="rect">
            <a:avLst/>
          </a:prstGeom>
          <a:noFill/>
        </p:spPr>
        <p:txBody>
          <a:bodyPr wrap="square" rtlCol="0">
            <a:spAutoFit/>
          </a:bodyPr>
          <a:lstStyle/>
          <a:p>
            <a:r>
              <a:rPr lang="en-US" sz="2400" b="1" dirty="0"/>
              <a:t>Add Heading, Edit or format cells and write descriptions for the graphs</a:t>
            </a:r>
          </a:p>
        </p:txBody>
      </p:sp>
    </p:spTree>
    <p:extLst>
      <p:ext uri="{BB962C8B-B14F-4D97-AF65-F5344CB8AC3E}">
        <p14:creationId xmlns:p14="http://schemas.microsoft.com/office/powerpoint/2010/main" val="33953134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1861458" y="1221232"/>
            <a:ext cx="8251373" cy="3170099"/>
          </a:xfrm>
          <a:prstGeom prst="rect">
            <a:avLst/>
          </a:prstGeom>
          <a:noFill/>
        </p:spPr>
        <p:txBody>
          <a:bodyPr wrap="square">
            <a:spAutoFit/>
          </a:bodyPr>
          <a:lstStyle/>
          <a:p>
            <a:r>
              <a:rPr lang="en-GB" sz="4000" dirty="0">
                <a:effectLst/>
                <a:latin typeface="Aptos Display" panose="020B0004020202020204" pitchFamily="34" charset="0"/>
                <a:ea typeface="Times New Roman" panose="02020603050405020304" pitchFamily="18" charset="0"/>
              </a:rPr>
              <a:t>To help you decide on want typ</a:t>
            </a:r>
            <a:r>
              <a:rPr lang="en-GB" sz="4000" dirty="0">
                <a:latin typeface="Aptos Display" panose="020B0004020202020204" pitchFamily="34" charset="0"/>
                <a:ea typeface="Times New Roman" panose="02020603050405020304" pitchFamily="18" charset="0"/>
              </a:rPr>
              <a:t>e of graph you should use, I have prepared a list of Chart Specification to guide you select the appropriate graph to visualize your data.</a:t>
            </a:r>
            <a:endParaRPr lang="en-PG" sz="4000" dirty="0">
              <a:effectLst/>
              <a:latin typeface="Aptos Display" panose="020B0004020202020204" pitchFamily="34" charset="0"/>
              <a:ea typeface="Times New Roman" panose="02020603050405020304" pitchFamily="18" charset="0"/>
            </a:endParaRPr>
          </a:p>
        </p:txBody>
      </p:sp>
    </p:spTree>
    <p:extLst>
      <p:ext uri="{BB962C8B-B14F-4D97-AF65-F5344CB8AC3E}">
        <p14:creationId xmlns:p14="http://schemas.microsoft.com/office/powerpoint/2010/main" val="1378132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1077687" y="1036174"/>
            <a:ext cx="3995056" cy="3882538"/>
          </a:xfrm>
          <a:prstGeom prst="rect">
            <a:avLst/>
          </a:prstGeom>
          <a:noFill/>
        </p:spPr>
        <p:txBody>
          <a:bodyPr wrap="square">
            <a:spAutoFit/>
          </a:bodyPr>
          <a:lstStyle/>
          <a:p>
            <a:r>
              <a:rPr lang="en-PG" sz="3200" b="1" kern="1400" spc="-50" dirty="0">
                <a:effectLst/>
                <a:latin typeface="Calibri Light" panose="020F0302020204030204" pitchFamily="34" charset="0"/>
                <a:ea typeface="Times New Roman" panose="02020603050405020304" pitchFamily="18" charset="0"/>
                <a:cs typeface="Times New Roman" panose="02020603050405020304" pitchFamily="18" charset="0"/>
              </a:rPr>
              <a:t>Charts’ Specification</a:t>
            </a:r>
          </a:p>
          <a:p>
            <a:pPr>
              <a:lnSpc>
                <a:spcPct val="107000"/>
              </a:lnSpc>
              <a:spcBef>
                <a:spcPts val="1200"/>
              </a:spcBef>
            </a:pPr>
            <a:r>
              <a:rPr lang="en-PG" sz="2400" b="1" kern="10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Visualizing health data effectively depends on the specific type of data and the insights you want to communicate. Here are some types of health data and the appropriate charts to use for each:</a:t>
            </a:r>
          </a:p>
        </p:txBody>
      </p:sp>
      <p:sp>
        <p:nvSpPr>
          <p:cNvPr id="2" name="TextBox 1">
            <a:extLst>
              <a:ext uri="{FF2B5EF4-FFF2-40B4-BE49-F238E27FC236}">
                <a16:creationId xmlns:a16="http://schemas.microsoft.com/office/drawing/2014/main" id="{EADC68BF-EDFF-2E63-AF7F-A1EBF8686D61}"/>
              </a:ext>
            </a:extLst>
          </p:cNvPr>
          <p:cNvSpPr txBox="1"/>
          <p:nvPr/>
        </p:nvSpPr>
        <p:spPr>
          <a:xfrm>
            <a:off x="5595257" y="1036174"/>
            <a:ext cx="5344885" cy="4249625"/>
          </a:xfrm>
          <a:prstGeom prst="rect">
            <a:avLst/>
          </a:prstGeom>
          <a:noFill/>
        </p:spPr>
        <p:txBody>
          <a:bodyPr wrap="square">
            <a:spAutoFit/>
          </a:bodyPr>
          <a:lstStyle/>
          <a:p>
            <a:pPr marL="342900" lvl="0" indent="-342900">
              <a:lnSpc>
                <a:spcPct val="107000"/>
              </a:lnSpc>
              <a:spcAft>
                <a:spcPts val="800"/>
              </a:spcAft>
              <a:buFont typeface="+mj-lt"/>
              <a:buAutoNum type="arabicPeriod"/>
              <a:tabLst>
                <a:tab pos="4572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Patient Demographics</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 Compare counts of patients across different age groups, genders, or ethnicities.</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Pie Chart</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 Show the proportion of different demographics within the patient population.</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Disease Incidence/Prevalence</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 Compare the incidence of different diseases.</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Line Chart</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 Show trends in disease incidence over time.</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Heatmap</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 Display incidence rates geographically (e.g., on a map).</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5594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979715" y="1042641"/>
            <a:ext cx="4615541" cy="5265352"/>
          </a:xfrm>
          <a:prstGeom prst="rect">
            <a:avLst/>
          </a:prstGeom>
          <a:noFill/>
        </p:spPr>
        <p:txBody>
          <a:bodyPr wrap="square">
            <a:spAutoFit/>
          </a:bodyPr>
          <a:lstStyle/>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Hospital Admissions</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the number of admissions by department or reason for admission.</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Line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Display trends in hospital admissions over time.</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Patient Outcomes</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Stacked 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outcomes (e.g., recovery, ongoing treatment, deceased) across different treatment methods.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Pie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Show the </a:t>
            </a:r>
            <a:r>
              <a:rPr lang="en-PG" sz="2400" kern="0" dirty="0">
                <a:effectLst/>
                <a:latin typeface="Times New Roman" panose="02020603050405020304" pitchFamily="18" charset="0"/>
                <a:ea typeface="Times New Roman" panose="02020603050405020304" pitchFamily="18" charset="0"/>
                <a:cs typeface="Times New Roman" panose="02020603050405020304" pitchFamily="18" charset="0"/>
              </a:rPr>
              <a:t>proportion</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of different outcomes for a particular treatment.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EADC68BF-EDFF-2E63-AF7F-A1EBF8686D61}"/>
              </a:ext>
            </a:extLst>
          </p:cNvPr>
          <p:cNvSpPr txBox="1"/>
          <p:nvPr/>
        </p:nvSpPr>
        <p:spPr>
          <a:xfrm>
            <a:off x="5921828" y="1042641"/>
            <a:ext cx="5508169" cy="4211538"/>
          </a:xfrm>
          <a:prstGeom prst="rect">
            <a:avLst/>
          </a:prstGeom>
          <a:noFill/>
        </p:spPr>
        <p:txBody>
          <a:bodyPr wrap="square">
            <a:spAutoFit/>
          </a:bodyPr>
          <a:lstStyle/>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Medication Usage</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the usage rates of different medications.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Line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Show trends in medication usage over time.</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Health Survey Data</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responses to survey questions (e.g., levels of physical activity, dietary habits).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Pie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Show proportions of different response categories.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799091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1088573" y="1275660"/>
            <a:ext cx="7881256" cy="4821833"/>
          </a:xfrm>
          <a:prstGeom prst="rect">
            <a:avLst/>
          </a:prstGeom>
          <a:noFill/>
        </p:spPr>
        <p:txBody>
          <a:bodyPr wrap="square">
            <a:spAutoFit/>
          </a:bodyPr>
          <a:lstStyle/>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Healthcare Costs</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costs for different treatments or procedures.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Line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Display trends in healthcare costs over time.</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Patient Satisfaction</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satisfaction levels across different departments or services.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Pie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Show the proportion of patients in different satisfaction categories.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Mortality Rates</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Line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Display trends in mortality rates over time.</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Font typeface="Courier New" panose="02070309020205020404" pitchFamily="49" charset="0"/>
              <a:buChar char="o"/>
            </a:pPr>
            <a:r>
              <a:rPr lang="en-PG" sz="2000" b="1" kern="0" dirty="0">
                <a:effectLst/>
                <a:latin typeface="Times New Roman" panose="02020603050405020304" pitchFamily="18" charset="0"/>
                <a:ea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rPr>
              <a:t>: Compare mortality rates across different diseases or conditions.</a:t>
            </a:r>
            <a:endParaRPr lang="en-PG" sz="4000" b="1" kern="10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468372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2128</TotalTime>
  <Words>1290</Words>
  <Application>Microsoft Office PowerPoint</Application>
  <PresentationFormat>Widescreen</PresentationFormat>
  <Paragraphs>116</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Aptos Display</vt:lpstr>
      <vt:lpstr>Arial</vt:lpstr>
      <vt:lpstr>Calibri</vt:lpstr>
      <vt:lpstr>Calibri Light</vt:lpstr>
      <vt:lpstr>Courier New</vt:lpstr>
      <vt:lpstr>Garamond</vt:lpstr>
      <vt:lpstr>Times New Roman</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Ignatius Jerrifia</dc:creator>
  <cp:lastModifiedBy>Ignatius Jerrifia</cp:lastModifiedBy>
  <cp:revision>13</cp:revision>
  <cp:lastPrinted>2024-06-10T01:04:16Z</cp:lastPrinted>
  <dcterms:created xsi:type="dcterms:W3CDTF">2024-06-04T11:00:36Z</dcterms:created>
  <dcterms:modified xsi:type="dcterms:W3CDTF">2024-06-20T21:57:33Z</dcterms:modified>
</cp:coreProperties>
</file>