
<file path=[Content_Types].xml><?xml version="1.0" encoding="utf-8"?>
<Types xmlns="http://schemas.openxmlformats.org/package/2006/content-types">
  <Default Extension="glb" ContentType="model/gltf.binary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8" r:id="rId3"/>
    <p:sldId id="259" r:id="rId4"/>
    <p:sldId id="303" r:id="rId5"/>
    <p:sldId id="314" r:id="rId6"/>
    <p:sldId id="260" r:id="rId7"/>
    <p:sldId id="305" r:id="rId8"/>
    <p:sldId id="306" r:id="rId9"/>
    <p:sldId id="295" r:id="rId10"/>
    <p:sldId id="297" r:id="rId11"/>
    <p:sldId id="298" r:id="rId12"/>
    <p:sldId id="299" r:id="rId13"/>
    <p:sldId id="300" r:id="rId14"/>
    <p:sldId id="302" r:id="rId15"/>
    <p:sldId id="290" r:id="rId16"/>
    <p:sldId id="307" r:id="rId17"/>
    <p:sldId id="308" r:id="rId18"/>
    <p:sldId id="310" r:id="rId19"/>
    <p:sldId id="309" r:id="rId20"/>
    <p:sldId id="311" r:id="rId21"/>
    <p:sldId id="291" r:id="rId22"/>
  </p:sldIdLst>
  <p:sldSz cx="12192000" cy="6858000"/>
  <p:notesSz cx="6858000" cy="9144000"/>
  <p:defaultTextStyle>
    <a:defPPr>
      <a:defRPr lang="en-P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0131" autoAdjust="0"/>
  </p:normalViewPr>
  <p:slideViewPr>
    <p:cSldViewPr snapToGrid="0">
      <p:cViewPr varScale="1">
        <p:scale>
          <a:sx n="66" d="100"/>
          <a:sy n="66" d="100"/>
        </p:scale>
        <p:origin x="1301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P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F48939-EDEE-4D0F-92FB-1BD8F6CD4EC1}" type="datetimeFigureOut">
              <a:rPr lang="en-PG" smtClean="0"/>
              <a:t>18/06/2024</a:t>
            </a:fld>
            <a:endParaRPr lang="en-P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P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P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ECBFA2-3A6B-4050-AA06-34CCD3B34AB4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2024491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P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CBFA2-3A6B-4050-AA06-34CCD3B34AB4}" type="slidenum">
              <a:rPr lang="en-PG" smtClean="0"/>
              <a:t>1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31389974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The objective, or goal or what we want to achieve by the end of this workshop is to:</a:t>
            </a:r>
            <a:br>
              <a:rPr lang="en-US" dirty="0"/>
            </a:br>
            <a:br>
              <a:rPr lang="en-US" dirty="0"/>
            </a:br>
            <a:r>
              <a:rPr lang="en-US" sz="1200" b="1" kern="1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Equip </a:t>
            </a:r>
            <a:r>
              <a:rPr lang="en-US" sz="12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health managers with practical IT skills they can use right away in their daily work.</a:t>
            </a:r>
            <a:endParaRPr lang="en-PG" sz="12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P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CBFA2-3A6B-4050-AA06-34CCD3B34AB4}" type="slidenum">
              <a:rPr lang="en-PG" smtClean="0"/>
              <a:t>2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3200056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P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CBFA2-3A6B-4050-AA06-34CCD3B34AB4}" type="slidenum">
              <a:rPr lang="en-PG" smtClean="0"/>
              <a:t>4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31315538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P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CBFA2-3A6B-4050-AA06-34CCD3B34AB4}" type="slidenum">
              <a:rPr lang="en-PG" smtClean="0"/>
              <a:t>5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4632046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P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CBFA2-3A6B-4050-AA06-34CCD3B34AB4}" type="slidenum">
              <a:rPr lang="en-PG" smtClean="0"/>
              <a:t>6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36743154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P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CBFA2-3A6B-4050-AA06-34CCD3B34AB4}" type="slidenum">
              <a:rPr lang="en-PG" smtClean="0"/>
              <a:t>7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28294328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CBFA2-3A6B-4050-AA06-34CCD3B34AB4}" type="slidenum">
              <a:rPr lang="en-PG" smtClean="0"/>
              <a:t>8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28111591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P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CBFA2-3A6B-4050-AA06-34CCD3B34AB4}" type="slidenum">
              <a:rPr lang="en-PG" smtClean="0"/>
              <a:t>9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32410851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P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CBFA2-3A6B-4050-AA06-34CCD3B34AB4}" type="slidenum">
              <a:rPr lang="en-PG" smtClean="0"/>
              <a:t>10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15557279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P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CBFA2-3A6B-4050-AA06-34CCD3B34AB4}" type="slidenum">
              <a:rPr lang="en-PG" smtClean="0"/>
              <a:t>11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34083467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P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CBFA2-3A6B-4050-AA06-34CCD3B34AB4}" type="slidenum">
              <a:rPr lang="en-PG" smtClean="0"/>
              <a:t>12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34182199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P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CBFA2-3A6B-4050-AA06-34CCD3B34AB4}" type="slidenum">
              <a:rPr lang="en-PG" smtClean="0"/>
              <a:t>13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16931929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P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CBFA2-3A6B-4050-AA06-34CCD3B34AB4}" type="slidenum">
              <a:rPr lang="en-PG" smtClean="0"/>
              <a:t>15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38865349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P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CBFA2-3A6B-4050-AA06-34CCD3B34AB4}" type="slidenum">
              <a:rPr lang="en-PG" smtClean="0"/>
              <a:t>19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41302355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P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CBFA2-3A6B-4050-AA06-34CCD3B34AB4}" type="slidenum">
              <a:rPr lang="en-PG" smtClean="0"/>
              <a:t>21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3408983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770D41-0DBD-FCE5-E19F-434737FB9E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031695-BAC7-E330-A15C-7F45D4C464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P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E623C0-9BDA-A8CE-56B1-C9E2B84650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FDA-0E75-4580-BFF9-7C026BFF8286}" type="datetimeFigureOut">
              <a:rPr lang="en-PG" smtClean="0"/>
              <a:t>18/06/2024</a:t>
            </a:fld>
            <a:endParaRPr lang="en-P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0A582A-A85F-3E38-C0ED-28CCED7B5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404772-02A5-42E2-B47D-C88383E4CB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D616C-7E36-42D1-916E-696FED07C81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10222594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6BB9D-2EC0-4605-7380-27425A72B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BB4B69-7F94-3BCA-FBC7-C5B363C047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94433D-CB31-D312-9DDE-D76A97518E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FDA-0E75-4580-BFF9-7C026BFF8286}" type="datetimeFigureOut">
              <a:rPr lang="en-PG" smtClean="0"/>
              <a:t>18/06/2024</a:t>
            </a:fld>
            <a:endParaRPr lang="en-P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FD7145-C576-953B-4434-CF8A8EEB0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8D3FF9-9520-F241-2C55-8C8615978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D616C-7E36-42D1-916E-696FED07C81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7844248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BF7FF9-E6A0-C9FC-C8CD-03E441E07A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7C1A22-220E-B38A-8ED1-153C4A2957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1CB887-2984-2B97-A685-1E406CEB9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FDA-0E75-4580-BFF9-7C026BFF8286}" type="datetimeFigureOut">
              <a:rPr lang="en-PG" smtClean="0"/>
              <a:t>18/06/2024</a:t>
            </a:fld>
            <a:endParaRPr lang="en-P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92822C-5D52-B5D5-30B8-352BA239E5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2507E-95AD-9680-EBE9-2E4ACFCDF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D616C-7E36-42D1-916E-696FED07C81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33616350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1583E0-06EE-AA28-FCC2-440AD56F0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A763D2-E8DE-0CFD-808A-60CE14B120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CFB0FF-6D1F-3A8F-73DE-DE522C5F8F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C340A7-B077-191F-52FD-65BBD22EC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FDA-0E75-4580-BFF9-7C026BFF8286}" type="datetimeFigureOut">
              <a:rPr lang="en-PG" smtClean="0"/>
              <a:t>18/06/2024</a:t>
            </a:fld>
            <a:endParaRPr lang="en-P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289896-110F-ED11-4F73-A6BA67296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DC5B5-1906-3F65-FFFA-92B54866B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D616C-7E36-42D1-916E-696FED07C81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36563794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56042C-3BF6-3466-D14B-DB7AAD9A0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56DC19-E8D9-42EA-1E49-E23A2A08AC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17694A-BDD3-E361-25FE-6611F4DF32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047DA31-C7F7-429B-0BE1-CAAAE655DE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A261E8E-701C-FD89-EFA7-32669188E7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5A76E64-69CA-B754-1156-DD506D611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FDA-0E75-4580-BFF9-7C026BFF8286}" type="datetimeFigureOut">
              <a:rPr lang="en-PG" smtClean="0"/>
              <a:t>18/06/2024</a:t>
            </a:fld>
            <a:endParaRPr lang="en-P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030489-02AF-DFF5-B1FA-7E8C797C70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AA64C85-E00A-D4BD-96EA-51E37F5AD1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D616C-7E36-42D1-916E-696FED07C81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33770717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4D8D1A-3E4F-9D40-21A1-94A0C21323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473F9B-9CC9-6490-1356-345F35A88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FDA-0E75-4580-BFF9-7C026BFF8286}" type="datetimeFigureOut">
              <a:rPr lang="en-PG" smtClean="0"/>
              <a:t>18/06/2024</a:t>
            </a:fld>
            <a:endParaRPr lang="en-P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CDC1E6-B846-F61A-6ECF-A0976713FA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55C448D-D22B-8798-A199-1D1825A9E4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D616C-7E36-42D1-916E-696FED07C81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4815593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E41A52D-895F-BFCA-9A51-B1A4566759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FDA-0E75-4580-BFF9-7C026BFF8286}" type="datetimeFigureOut">
              <a:rPr lang="en-PG" smtClean="0"/>
              <a:t>18/06/2024</a:t>
            </a:fld>
            <a:endParaRPr lang="en-P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314C2A4-3D69-212C-02FD-A863AFACD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0C0A1B-7D3C-0860-4735-31CF44408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D616C-7E36-42D1-916E-696FED07C81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41866465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E2192-2A4F-6C3E-594C-6D39E68C13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6BBC91-2F65-44A3-849C-B7A605C8BC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7313DD-1047-DB92-3B1E-53526BF12C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2A7085-190F-F214-8E49-5CEFEEA7B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FDA-0E75-4580-BFF9-7C026BFF8286}" type="datetimeFigureOut">
              <a:rPr lang="en-PG" smtClean="0"/>
              <a:t>18/06/2024</a:t>
            </a:fld>
            <a:endParaRPr lang="en-P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A383BC-68EC-4869-FDC9-A9B4ED3200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1A33CB-10D3-8506-C513-616AC1988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D616C-7E36-42D1-916E-696FED07C81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135689438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D38AB0-A0D9-A203-4E7B-AE0824C0FE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E5B6F2C-4B33-B1AF-A1BA-001D80A5EF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P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2DA408-2A1B-08AA-7A97-19CE873C62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34409A-FA8B-A2D8-E83B-10E37647C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FDA-0E75-4580-BFF9-7C026BFF8286}" type="datetimeFigureOut">
              <a:rPr lang="en-PG" smtClean="0"/>
              <a:t>18/06/2024</a:t>
            </a:fld>
            <a:endParaRPr lang="en-P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8631FD-B4FB-F477-2919-2902B434FF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E82986-EC88-4EBD-320F-E2D96FE7F0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D616C-7E36-42D1-916E-696FED07C81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22966749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01704-45DF-7CDE-71F6-EEEAC8F006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2C3BC8-0CE5-AC39-DB70-946F9E28C4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1D5B14-981B-109A-E2FC-0A550F502B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FDA-0E75-4580-BFF9-7C026BFF8286}" type="datetimeFigureOut">
              <a:rPr lang="en-PG" smtClean="0"/>
              <a:t>18/06/2024</a:t>
            </a:fld>
            <a:endParaRPr lang="en-P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5D5914-A31F-05FA-9D3C-BD1D8AECD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62C0EB-8612-6A0F-A589-7F9F2D71DD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D616C-7E36-42D1-916E-696FED07C81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7474927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E7DA5C2-00D7-0100-007F-0BB25BBECD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799E99-6C74-01DB-F635-B04ACA6F5B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3640CC-3D85-7B1F-37FC-C0BF5FA994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FDA-0E75-4580-BFF9-7C026BFF8286}" type="datetimeFigureOut">
              <a:rPr lang="en-PG" smtClean="0"/>
              <a:t>18/06/2024</a:t>
            </a:fld>
            <a:endParaRPr lang="en-P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0C5674-16D9-C1AF-1038-428E0C887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1EFC6C-C696-9CCD-5C7C-CC81FF2506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D616C-7E36-42D1-916E-696FED07C81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52138449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5EEE25-488E-CBCA-CBB4-C5258D7F5F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2FF845-F36C-2D95-BDCA-35F8222B3B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303CE8-B893-5624-C7E7-1201C802E9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FDA-0E75-4580-BFF9-7C026BFF8286}" type="datetimeFigureOut">
              <a:rPr lang="en-PG" smtClean="0"/>
              <a:t>18/06/2024</a:t>
            </a:fld>
            <a:endParaRPr lang="en-P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8BF159-E1BD-8D67-F412-285AF4B740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P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08B03F-989E-3C06-ED62-B82031B2DC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BD616C-7E36-42D1-916E-696FED07C81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1141796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P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1.jpg"/><Relationship Id="rId7" Type="http://schemas.openxmlformats.org/officeDocument/2006/relationships/image" Target="../media/image13.jpg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17.jpg"/><Relationship Id="rId5" Type="http://schemas.openxmlformats.org/officeDocument/2006/relationships/image" Target="../media/image11.jpg"/><Relationship Id="rId15" Type="http://schemas.openxmlformats.org/officeDocument/2006/relationships/image" Target="../media/image21.png"/><Relationship Id="rId10" Type="http://schemas.openxmlformats.org/officeDocument/2006/relationships/image" Target="../media/image16.jpg"/><Relationship Id="rId4" Type="http://schemas.openxmlformats.org/officeDocument/2006/relationships/image" Target="../media/image2.png"/><Relationship Id="rId9" Type="http://schemas.openxmlformats.org/officeDocument/2006/relationships/image" Target="../media/image15.png"/><Relationship Id="rId14" Type="http://schemas.openxmlformats.org/officeDocument/2006/relationships/image" Target="../media/image2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jp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microsoft.com/office/2017/06/relationships/model3d" Target="../media/model3d1.glb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2" y="0"/>
            <a:ext cx="12191998" cy="6858000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016343" h="6085114">
                <a:moveTo>
                  <a:pt x="0" y="0"/>
                </a:moveTo>
                <a:lnTo>
                  <a:pt x="11016343" y="0"/>
                </a:lnTo>
                <a:cubicBezTo>
                  <a:pt x="8033657" y="780143"/>
                  <a:pt x="4691744" y="351970"/>
                  <a:pt x="2068286" y="2340428"/>
                </a:cubicBezTo>
                <a:cubicBezTo>
                  <a:pt x="693057" y="3523343"/>
                  <a:pt x="689429" y="4836885"/>
                  <a:pt x="0" y="6085114"/>
                </a:cubicBez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2" y="8724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802888" y="2557935"/>
            <a:ext cx="110190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badi" panose="020B0604020104020204" pitchFamily="34" charset="0"/>
              </a:rPr>
              <a:t>IT Essentials for </a:t>
            </a:r>
            <a:r>
              <a:rPr lang="en-GB" sz="6000" b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Abadi" panose="020B0604020104020204" pitchFamily="34" charset="0"/>
              </a:rPr>
              <a:t>Health</a:t>
            </a:r>
            <a:r>
              <a:rPr lang="en-GB" sz="6000" b="1" dirty="0">
                <a:solidFill>
                  <a:srgbClr val="0070C0"/>
                </a:solidFill>
                <a:latin typeface="Abadi" panose="020B0604020104020204" pitchFamily="34" charset="0"/>
              </a:rPr>
              <a:t> </a:t>
            </a:r>
            <a:r>
              <a:rPr lang="en-GB" sz="6000" b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badi" panose="020B0604020104020204" pitchFamily="34" charset="0"/>
              </a:rPr>
              <a:t>Managers</a:t>
            </a:r>
            <a:endParaRPr lang="en-PG" sz="6000" b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1990726" y="3690233"/>
            <a:ext cx="802549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4400" b="1" dirty="0"/>
              <a:t>Course: 1 Basic Computer Care and Maintenance</a:t>
            </a:r>
            <a:endParaRPr lang="en-PG" sz="4400" b="1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5419766" y="449847"/>
            <a:ext cx="1875769" cy="1861457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E9E767F-7239-D77D-0610-61BDB791487E}"/>
              </a:ext>
            </a:extLst>
          </p:cNvPr>
          <p:cNvSpPr txBox="1"/>
          <p:nvPr/>
        </p:nvSpPr>
        <p:spPr>
          <a:xfrm>
            <a:off x="5912174" y="5892866"/>
            <a:ext cx="4345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Name: </a:t>
            </a:r>
            <a:r>
              <a:rPr lang="en-US" dirty="0"/>
              <a:t>Desmond Sam, IT Officer – NSO</a:t>
            </a:r>
          </a:p>
          <a:p>
            <a:r>
              <a:rPr lang="en-US" b="1" dirty="0"/>
              <a:t>Date: </a:t>
            </a:r>
            <a:r>
              <a:rPr lang="en-US" dirty="0"/>
              <a:t>19</a:t>
            </a:r>
            <a:r>
              <a:rPr lang="en-US" baseline="30000" dirty="0"/>
              <a:t>th</a:t>
            </a:r>
            <a:r>
              <a:rPr lang="en-US" dirty="0"/>
              <a:t> June, 2024</a:t>
            </a:r>
            <a:endParaRPr lang="en-PG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E551B24-462A-EDDE-BB53-51324406DD9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56" b="13059"/>
          <a:stretch/>
        </p:blipFill>
        <p:spPr>
          <a:xfrm>
            <a:off x="2874140" y="4799943"/>
            <a:ext cx="2540579" cy="17634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221989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3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9057" y="0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Basic </a:t>
            </a:r>
            <a:r>
              <a:rPr lang="en-GB" sz="1600" b="1" dirty="0">
                <a:solidFill>
                  <a:srgbClr val="C00000"/>
                </a:solidFill>
              </a:rPr>
              <a:t>Computer </a:t>
            </a: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Care &amp; Maintenance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2916725" y="1092076"/>
            <a:ext cx="80478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3200" b="1" kern="1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Equip </a:t>
            </a:r>
            <a:r>
              <a:rPr lang="en-US" sz="32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health managers with practical IT skills they can use right away in their daily work.</a:t>
            </a:r>
            <a:endParaRPr lang="en-PG" sz="32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205604" y="2138516"/>
            <a:ext cx="1983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198044" y="2592176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1.1</a:t>
            </a:r>
            <a:endParaRPr lang="en-PG" sz="28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8DBCDB-ABC8-3BE4-2676-4F7D99903302}"/>
              </a:ext>
            </a:extLst>
          </p:cNvPr>
          <p:cNvSpPr txBox="1"/>
          <p:nvPr/>
        </p:nvSpPr>
        <p:spPr>
          <a:xfrm>
            <a:off x="294810" y="4650614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Activities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269262" y="197071"/>
            <a:ext cx="367136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70C0"/>
                </a:solidFill>
              </a:rPr>
              <a:t>Objective</a:t>
            </a:r>
            <a:endParaRPr lang="en-PG" sz="3600" b="1" dirty="0">
              <a:solidFill>
                <a:srgbClr val="0070C0"/>
              </a:solidFill>
            </a:endParaRPr>
          </a:p>
        </p:txBody>
      </p:sp>
      <p:pic>
        <p:nvPicPr>
          <p:cNvPr id="22" name="Graphic 21" descr="Head with gears">
            <a:extLst>
              <a:ext uri="{FF2B5EF4-FFF2-40B4-BE49-F238E27FC236}">
                <a16:creationId xmlns:a16="http://schemas.microsoft.com/office/drawing/2014/main" id="{BD52264A-4D63-1587-FEDB-5891AB9572E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540683" y="84323"/>
            <a:ext cx="789352" cy="789352"/>
          </a:xfrm>
          <a:prstGeom prst="rect">
            <a:avLst/>
          </a:prstGeom>
        </p:spPr>
      </p:pic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86130CF3-8BD2-00D3-CA41-73FBE41CCCD6}"/>
              </a:ext>
            </a:extLst>
          </p:cNvPr>
          <p:cNvSpPr/>
          <p:nvPr/>
        </p:nvSpPr>
        <p:spPr>
          <a:xfrm>
            <a:off x="66609" y="1562602"/>
            <a:ext cx="2346732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E25504E-856A-5740-8466-C3D76217F6F4}"/>
              </a:ext>
            </a:extLst>
          </p:cNvPr>
          <p:cNvSpPr txBox="1"/>
          <p:nvPr/>
        </p:nvSpPr>
        <p:spPr>
          <a:xfrm>
            <a:off x="242483" y="1556455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5">
                    <a:lumMod val="50000"/>
                  </a:schemeClr>
                </a:solidFill>
              </a:rPr>
              <a:t>Objective</a:t>
            </a:r>
            <a:endParaRPr lang="en-PG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118951F-2090-F51B-AFBC-1D8ACDE1973D}"/>
              </a:ext>
            </a:extLst>
          </p:cNvPr>
          <p:cNvSpPr txBox="1"/>
          <p:nvPr/>
        </p:nvSpPr>
        <p:spPr>
          <a:xfrm>
            <a:off x="669204" y="2990596"/>
            <a:ext cx="6795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1.2</a:t>
            </a:r>
            <a:endParaRPr lang="en-PG" sz="28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3596AE2-F192-FE3F-D3B7-DC0ECD505665}"/>
              </a:ext>
            </a:extLst>
          </p:cNvPr>
          <p:cNvSpPr txBox="1"/>
          <p:nvPr/>
        </p:nvSpPr>
        <p:spPr>
          <a:xfrm>
            <a:off x="669204" y="3418473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1.3</a:t>
            </a:r>
            <a:endParaRPr lang="en-PG" sz="28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6736C07-AEF3-6B8F-69CA-E6A74C0127DB}"/>
              </a:ext>
            </a:extLst>
          </p:cNvPr>
          <p:cNvSpPr txBox="1"/>
          <p:nvPr/>
        </p:nvSpPr>
        <p:spPr>
          <a:xfrm>
            <a:off x="669204" y="3873008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1.4</a:t>
            </a:r>
            <a:endParaRPr lang="en-PG" sz="280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BCCC7BA-CFFA-6EAC-A0FA-9CAA1D6EDD7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0035" y="2802827"/>
            <a:ext cx="5469294" cy="364619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594095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0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Basic </a:t>
            </a:r>
            <a:r>
              <a:rPr lang="en-GB" sz="1600" b="1" dirty="0">
                <a:solidFill>
                  <a:srgbClr val="C00000"/>
                </a:solidFill>
              </a:rPr>
              <a:t>Computer </a:t>
            </a: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Care &amp; Maintenance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2908948" y="1345681"/>
            <a:ext cx="907744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28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workshop </a:t>
            </a:r>
            <a:r>
              <a:rPr lang="en-US" sz="2800" b="1" kern="1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teaches</a:t>
            </a:r>
            <a:r>
              <a:rPr lang="en-US" sz="28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health managers essential IT skills to care for their PCs and keep them running well for a long time.</a:t>
            </a:r>
          </a:p>
          <a:p>
            <a:pPr lvl="0"/>
            <a:endParaRPr lang="en-US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Outline</a:t>
            </a:r>
            <a:endParaRPr lang="en-PG" sz="2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1.1. Basic PC Care and Maintenance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sz="24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1.2. Useful Software Tools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1.3. PC Security: Anti-virus (AVG, </a:t>
            </a:r>
            <a:r>
              <a:rPr lang="en-US" sz="24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MalwareBytes</a:t>
            </a:r>
            <a:r>
              <a:rPr lang="en-US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&amp; </a:t>
            </a:r>
            <a:r>
              <a:rPr lang="en-US" sz="24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Smadav</a:t>
            </a:r>
            <a:r>
              <a:rPr lang="en-US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sz="24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1.4. Basic Practices for Backing up Files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Conclusion and Q&amp;A</a:t>
            </a:r>
            <a:endParaRPr lang="en-PG" sz="24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66610" y="2033075"/>
            <a:ext cx="2122642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53982" y="2013820"/>
            <a:ext cx="2064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2060"/>
                </a:solidFill>
              </a:rPr>
              <a:t>Introduction</a:t>
            </a:r>
            <a:endParaRPr lang="en-PG" sz="2800" b="1" dirty="0">
              <a:solidFill>
                <a:srgbClr val="002060"/>
              </a:solidFill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198043" y="2542093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1.1</a:t>
            </a:r>
            <a:endParaRPr lang="en-PG" sz="28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8DBCDB-ABC8-3BE4-2676-4F7D99903302}"/>
              </a:ext>
            </a:extLst>
          </p:cNvPr>
          <p:cNvSpPr txBox="1"/>
          <p:nvPr/>
        </p:nvSpPr>
        <p:spPr>
          <a:xfrm>
            <a:off x="294810" y="4650614"/>
            <a:ext cx="1540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Activities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269262" y="197071"/>
            <a:ext cx="8414738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0070C0"/>
                </a:solidFill>
              </a:rPr>
              <a:t>Introduction</a:t>
            </a:r>
            <a:endParaRPr lang="en-PG" sz="3200" b="1" dirty="0">
              <a:solidFill>
                <a:srgbClr val="0070C0"/>
              </a:solidFill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229001"/>
            <a:ext cx="590238" cy="468384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7200" b="1" dirty="0"/>
              <a:t>*</a:t>
            </a:r>
            <a:endParaRPr lang="en-PG" sz="7200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6186D62-D35B-A2F5-237F-11086C532D5F}"/>
              </a:ext>
            </a:extLst>
          </p:cNvPr>
          <p:cNvSpPr txBox="1"/>
          <p:nvPr/>
        </p:nvSpPr>
        <p:spPr>
          <a:xfrm>
            <a:off x="276993" y="1468198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FF49DD0-DC8D-6128-F885-BECA533C9876}"/>
              </a:ext>
            </a:extLst>
          </p:cNvPr>
          <p:cNvSpPr txBox="1"/>
          <p:nvPr/>
        </p:nvSpPr>
        <p:spPr>
          <a:xfrm>
            <a:off x="677024" y="2999635"/>
            <a:ext cx="6795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1.2</a:t>
            </a:r>
            <a:endParaRPr lang="en-PG" sz="28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E201532-6CF7-C4D4-83BA-BF01165CF5DF}"/>
              </a:ext>
            </a:extLst>
          </p:cNvPr>
          <p:cNvSpPr txBox="1"/>
          <p:nvPr/>
        </p:nvSpPr>
        <p:spPr>
          <a:xfrm>
            <a:off x="677024" y="3432067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1.3</a:t>
            </a:r>
            <a:endParaRPr lang="en-PG" sz="2800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11D220E-10DA-BF5B-F2C2-7F02D1E3F4F8}"/>
              </a:ext>
            </a:extLst>
          </p:cNvPr>
          <p:cNvSpPr txBox="1"/>
          <p:nvPr/>
        </p:nvSpPr>
        <p:spPr>
          <a:xfrm>
            <a:off x="680356" y="3867220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1.4</a:t>
            </a:r>
            <a:endParaRPr lang="en-PG" sz="2800" dirty="0"/>
          </a:p>
        </p:txBody>
      </p:sp>
    </p:spTree>
    <p:extLst>
      <p:ext uri="{BB962C8B-B14F-4D97-AF65-F5344CB8AC3E}">
        <p14:creationId xmlns:p14="http://schemas.microsoft.com/office/powerpoint/2010/main" val="12548375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3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30344" y="-67828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Basic </a:t>
            </a:r>
            <a:r>
              <a:rPr lang="en-GB" sz="1600" b="1" dirty="0">
                <a:solidFill>
                  <a:srgbClr val="C00000"/>
                </a:solidFill>
              </a:rPr>
              <a:t>Computer </a:t>
            </a: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Care &amp; Maintenance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527045" y="2515374"/>
            <a:ext cx="1059348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255990" y="1490975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243501" y="1962475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660423" y="2501948"/>
            <a:ext cx="7925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1.1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8DBCDB-ABC8-3BE4-2676-4F7D99903302}"/>
              </a:ext>
            </a:extLst>
          </p:cNvPr>
          <p:cNvSpPr txBox="1"/>
          <p:nvPr/>
        </p:nvSpPr>
        <p:spPr>
          <a:xfrm>
            <a:off x="294810" y="4650614"/>
            <a:ext cx="17994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Activities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547951" y="153182"/>
            <a:ext cx="7564383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Basic PC Care and Maintenance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848010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5759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1.1</a:t>
            </a:r>
            <a:endParaRPr lang="en-PG" sz="2400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2718954" y="972995"/>
            <a:ext cx="89913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3200" b="1" dirty="0">
                <a:solidFill>
                  <a:srgbClr val="C00000"/>
                </a:solidFill>
              </a:rPr>
              <a:t>PC Care</a:t>
            </a: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A404A85-CA8E-4948-6FF0-76515D28AE4B}"/>
              </a:ext>
            </a:extLst>
          </p:cNvPr>
          <p:cNvSpPr txBox="1"/>
          <p:nvPr/>
        </p:nvSpPr>
        <p:spPr>
          <a:xfrm>
            <a:off x="710676" y="3041421"/>
            <a:ext cx="6795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1.2</a:t>
            </a:r>
            <a:endParaRPr lang="en-PG" sz="28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CBB3C48-F8F8-EA7D-E90C-8EEB94BB2624}"/>
              </a:ext>
            </a:extLst>
          </p:cNvPr>
          <p:cNvSpPr txBox="1"/>
          <p:nvPr/>
        </p:nvSpPr>
        <p:spPr>
          <a:xfrm>
            <a:off x="706100" y="3440005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1.3</a:t>
            </a:r>
            <a:endParaRPr lang="en-PG" sz="28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095134E-7D21-8D47-14E8-CC1D6CF145A9}"/>
              </a:ext>
            </a:extLst>
          </p:cNvPr>
          <p:cNvSpPr txBox="1"/>
          <p:nvPr/>
        </p:nvSpPr>
        <p:spPr>
          <a:xfrm>
            <a:off x="715692" y="3875781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1.4</a:t>
            </a:r>
            <a:endParaRPr lang="en-PG" sz="280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DD278E9-6E22-27C5-C23F-C7F7947D26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511" y="2556626"/>
            <a:ext cx="5541060" cy="415579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1DC75886-FF05-6EC0-C9C4-9B0137234798}"/>
              </a:ext>
            </a:extLst>
          </p:cNvPr>
          <p:cNvSpPr txBox="1"/>
          <p:nvPr/>
        </p:nvSpPr>
        <p:spPr>
          <a:xfrm>
            <a:off x="2673622" y="1118788"/>
            <a:ext cx="8991333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endParaRPr lang="en-US" sz="3200" b="1" dirty="0">
              <a:solidFill>
                <a:srgbClr val="C00000"/>
              </a:solidFill>
            </a:endParaRP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400" b="1" dirty="0"/>
              <a:t>Cleaning </a:t>
            </a:r>
          </a:p>
          <a:p>
            <a:pPr marL="1371600" lvl="2" indent="-457200">
              <a:buFont typeface="Wingdings" panose="05000000000000000000" pitchFamily="2" charset="2"/>
              <a:buChar char="Ø"/>
            </a:pPr>
            <a:r>
              <a:rPr lang="en-US" sz="2400" b="1" dirty="0"/>
              <a:t>Keyboard, screen, vents</a:t>
            </a:r>
          </a:p>
          <a:p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2961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3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11005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Basic </a:t>
            </a:r>
            <a:r>
              <a:rPr lang="en-GB" sz="1600" b="1" dirty="0">
                <a:solidFill>
                  <a:srgbClr val="C00000"/>
                </a:solidFill>
              </a:rPr>
              <a:t>Computer </a:t>
            </a: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Care &amp; Maintenance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527045" y="2515374"/>
            <a:ext cx="1059348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255990" y="1490975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243501" y="1962475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660423" y="2501948"/>
            <a:ext cx="7925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1.1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8DBCDB-ABC8-3BE4-2676-4F7D99903302}"/>
              </a:ext>
            </a:extLst>
          </p:cNvPr>
          <p:cNvSpPr txBox="1"/>
          <p:nvPr/>
        </p:nvSpPr>
        <p:spPr>
          <a:xfrm>
            <a:off x="294810" y="4650614"/>
            <a:ext cx="17994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Activities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547951" y="153182"/>
            <a:ext cx="7564383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Basic PC Care and Maintenance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848010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5759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1.1</a:t>
            </a:r>
            <a:endParaRPr lang="en-PG" sz="2400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2528352" y="972995"/>
            <a:ext cx="951558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3200" b="1" dirty="0">
                <a:solidFill>
                  <a:srgbClr val="C00000"/>
                </a:solidFill>
              </a:rPr>
              <a:t>PC Care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400" b="1" dirty="0"/>
              <a:t>Proper handling</a:t>
            </a:r>
          </a:p>
          <a:p>
            <a:pPr marL="1371600" lvl="2" indent="-457200">
              <a:buFont typeface="Wingdings" panose="05000000000000000000" pitchFamily="2" charset="2"/>
              <a:buChar char="Ø"/>
            </a:pPr>
            <a:r>
              <a:rPr lang="en-US" sz="2400" b="1" dirty="0"/>
              <a:t>Proper Shutdown Procedure</a:t>
            </a:r>
          </a:p>
          <a:p>
            <a:pPr marL="1371600" lvl="2" indent="-457200">
              <a:buFont typeface="Wingdings" panose="05000000000000000000" pitchFamily="2" charset="2"/>
              <a:buChar char="Ø"/>
            </a:pPr>
            <a:r>
              <a:rPr lang="en-US" sz="2400" b="1" dirty="0"/>
              <a:t>Check Before Closing the Laptop</a:t>
            </a:r>
          </a:p>
          <a:p>
            <a:pPr marL="1371600" lvl="2" indent="-457200">
              <a:buFont typeface="Wingdings" panose="05000000000000000000" pitchFamily="2" charset="2"/>
              <a:buChar char="Ø"/>
            </a:pPr>
            <a:r>
              <a:rPr lang="en-US" sz="2400" b="1" dirty="0"/>
              <a:t>Place your computer on a flat and stable surface</a:t>
            </a:r>
          </a:p>
          <a:p>
            <a:pPr marL="1371600" lvl="2" indent="-457200">
              <a:buFont typeface="Wingdings" panose="05000000000000000000" pitchFamily="2" charset="2"/>
              <a:buChar char="Ø"/>
            </a:pPr>
            <a:r>
              <a:rPr lang="en-US" sz="2400" b="1" dirty="0"/>
              <a:t>Avoid Placing Heavy Objects on Your Laptop</a:t>
            </a:r>
          </a:p>
          <a:p>
            <a:pPr marL="1371600" lvl="2" indent="-457200">
              <a:buFont typeface="Wingdings" panose="05000000000000000000" pitchFamily="2" charset="2"/>
              <a:buChar char="Ø"/>
            </a:pPr>
            <a:r>
              <a:rPr lang="en-US" sz="2400" b="1" dirty="0"/>
              <a:t>Keep away from liquids and foods, don’t use with wet hands</a:t>
            </a:r>
          </a:p>
          <a:p>
            <a:pPr marL="1371600" lvl="2" indent="-457200">
              <a:buFont typeface="Wingdings" panose="05000000000000000000" pitchFamily="2" charset="2"/>
              <a:buChar char="Ø"/>
            </a:pPr>
            <a:r>
              <a:rPr lang="en-US" sz="2400" b="1" dirty="0"/>
              <a:t>Keep Away from Children</a:t>
            </a:r>
          </a:p>
          <a:p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A404A85-CA8E-4948-6FF0-76515D28AE4B}"/>
              </a:ext>
            </a:extLst>
          </p:cNvPr>
          <p:cNvSpPr txBox="1"/>
          <p:nvPr/>
        </p:nvSpPr>
        <p:spPr>
          <a:xfrm>
            <a:off x="710676" y="3041421"/>
            <a:ext cx="6795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1.2</a:t>
            </a:r>
            <a:endParaRPr lang="en-PG" sz="28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CBB3C48-F8F8-EA7D-E90C-8EEB94BB2624}"/>
              </a:ext>
            </a:extLst>
          </p:cNvPr>
          <p:cNvSpPr txBox="1"/>
          <p:nvPr/>
        </p:nvSpPr>
        <p:spPr>
          <a:xfrm>
            <a:off x="706100" y="3440005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1.3</a:t>
            </a:r>
            <a:endParaRPr lang="en-PG" sz="28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095134E-7D21-8D47-14E8-CC1D6CF145A9}"/>
              </a:ext>
            </a:extLst>
          </p:cNvPr>
          <p:cNvSpPr txBox="1"/>
          <p:nvPr/>
        </p:nvSpPr>
        <p:spPr>
          <a:xfrm>
            <a:off x="715692" y="3875781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1.4</a:t>
            </a:r>
            <a:endParaRPr lang="en-PG" sz="2800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FF54D33-8754-3065-DCCF-A02311515A7D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7147" y="0"/>
            <a:ext cx="3386799" cy="232526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9A26A582-05B1-CF0F-B74C-3934419EC566}"/>
              </a:ext>
            </a:extLst>
          </p:cNvPr>
          <p:cNvSpPr txBox="1"/>
          <p:nvPr/>
        </p:nvSpPr>
        <p:spPr>
          <a:xfrm>
            <a:off x="2410469" y="4145258"/>
            <a:ext cx="951558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endParaRPr lang="en-US" sz="2400" b="1" dirty="0"/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400" b="1" dirty="0"/>
              <a:t>Battery care</a:t>
            </a:r>
          </a:p>
          <a:p>
            <a:pPr marL="1371600" lvl="2" indent="-457200">
              <a:buFont typeface="Wingdings" panose="05000000000000000000" pitchFamily="2" charset="2"/>
              <a:buChar char="Ø"/>
            </a:pPr>
            <a:r>
              <a:rPr lang="en-US" sz="2400" b="1" dirty="0"/>
              <a:t>Avoid Extreme Temperatures</a:t>
            </a:r>
          </a:p>
          <a:p>
            <a:pPr marL="1371600" lvl="2" indent="-457200">
              <a:buFont typeface="Wingdings" panose="05000000000000000000" pitchFamily="2" charset="2"/>
              <a:buChar char="Ø"/>
            </a:pPr>
            <a:r>
              <a:rPr lang="en-US" sz="2400" b="1" dirty="0"/>
              <a:t>Regularly Discharge (100%) and Recharge (20%)</a:t>
            </a:r>
          </a:p>
          <a:p>
            <a:pPr marL="1371600" lvl="2" indent="-457200">
              <a:buFont typeface="Wingdings" panose="05000000000000000000" pitchFamily="2" charset="2"/>
              <a:buChar char="Ø"/>
            </a:pPr>
            <a:r>
              <a:rPr lang="en-US" sz="2400" b="1" dirty="0"/>
              <a:t>Use Proper Charging Practices</a:t>
            </a:r>
            <a:r>
              <a:rPr lang="en-US" sz="2400" dirty="0"/>
              <a:t>:</a:t>
            </a:r>
            <a:r>
              <a:rPr lang="en-US" sz="2400" b="1" dirty="0"/>
              <a:t> Correct charger, avoid over-charging</a:t>
            </a:r>
          </a:p>
          <a:p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592A55E0-B614-04DB-950B-134A000B0B0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84" t="12414" r="42214" b="33268"/>
          <a:stretch/>
        </p:blipFill>
        <p:spPr>
          <a:xfrm>
            <a:off x="8230443" y="4273531"/>
            <a:ext cx="3899859" cy="244799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5370054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spd="slow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3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11005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Basic </a:t>
            </a:r>
            <a:r>
              <a:rPr lang="en-GB" sz="1600" b="1" dirty="0">
                <a:solidFill>
                  <a:srgbClr val="C00000"/>
                </a:solidFill>
              </a:rPr>
              <a:t>Computer </a:t>
            </a: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Care &amp; Maintenance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527045" y="2515374"/>
            <a:ext cx="1059348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255990" y="1490975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243501" y="1962475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660423" y="2501948"/>
            <a:ext cx="7925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1.1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8DBCDB-ABC8-3BE4-2676-4F7D99903302}"/>
              </a:ext>
            </a:extLst>
          </p:cNvPr>
          <p:cNvSpPr txBox="1"/>
          <p:nvPr/>
        </p:nvSpPr>
        <p:spPr>
          <a:xfrm>
            <a:off x="294810" y="4650614"/>
            <a:ext cx="1749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Activities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547951" y="153182"/>
            <a:ext cx="7564383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Basic PC Care and Maintenance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848010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5759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1.1</a:t>
            </a:r>
            <a:endParaRPr lang="en-PG" sz="2400" b="1" dirty="0">
              <a:solidFill>
                <a:schemeClr val="bg1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A404A85-CA8E-4948-6FF0-76515D28AE4B}"/>
              </a:ext>
            </a:extLst>
          </p:cNvPr>
          <p:cNvSpPr txBox="1"/>
          <p:nvPr/>
        </p:nvSpPr>
        <p:spPr>
          <a:xfrm>
            <a:off x="710676" y="3041421"/>
            <a:ext cx="6795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1.2</a:t>
            </a:r>
            <a:endParaRPr lang="en-PG" sz="28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CBB3C48-F8F8-EA7D-E90C-8EEB94BB2624}"/>
              </a:ext>
            </a:extLst>
          </p:cNvPr>
          <p:cNvSpPr txBox="1"/>
          <p:nvPr/>
        </p:nvSpPr>
        <p:spPr>
          <a:xfrm>
            <a:off x="706100" y="3440005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1.3</a:t>
            </a:r>
            <a:endParaRPr lang="en-PG" sz="28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095134E-7D21-8D47-14E8-CC1D6CF145A9}"/>
              </a:ext>
            </a:extLst>
          </p:cNvPr>
          <p:cNvSpPr txBox="1"/>
          <p:nvPr/>
        </p:nvSpPr>
        <p:spPr>
          <a:xfrm>
            <a:off x="715692" y="3875781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1.4</a:t>
            </a:r>
            <a:endParaRPr lang="en-PG" sz="2800" dirty="0"/>
          </a:p>
        </p:txBody>
      </p:sp>
      <p:graphicFrame>
        <p:nvGraphicFramePr>
          <p:cNvPr id="38" name="Table 38">
            <a:extLst>
              <a:ext uri="{FF2B5EF4-FFF2-40B4-BE49-F238E27FC236}">
                <a16:creationId xmlns:a16="http://schemas.microsoft.com/office/drawing/2014/main" id="{FA560E2C-247B-1150-CB73-D0E59196CE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8552773"/>
              </p:ext>
            </p:extLst>
          </p:nvPr>
        </p:nvGraphicFramePr>
        <p:xfrm>
          <a:off x="2729280" y="1035911"/>
          <a:ext cx="8756620" cy="5719415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3797265">
                  <a:extLst>
                    <a:ext uri="{9D8B030D-6E8A-4147-A177-3AD203B41FA5}">
                      <a16:colId xmlns:a16="http://schemas.microsoft.com/office/drawing/2014/main" val="2126799028"/>
                    </a:ext>
                  </a:extLst>
                </a:gridCol>
                <a:gridCol w="4959355">
                  <a:extLst>
                    <a:ext uri="{9D8B030D-6E8A-4147-A177-3AD203B41FA5}">
                      <a16:colId xmlns:a16="http://schemas.microsoft.com/office/drawing/2014/main" val="2937648247"/>
                    </a:ext>
                  </a:extLst>
                </a:gridCol>
              </a:tblGrid>
              <a:tr h="634904">
                <a:tc>
                  <a:txBody>
                    <a:bodyPr/>
                    <a:lstStyle/>
                    <a:p>
                      <a:r>
                        <a:rPr lang="en-US" sz="2800" b="1" dirty="0">
                          <a:solidFill>
                            <a:srgbClr val="C00000"/>
                          </a:solidFill>
                        </a:rPr>
                        <a:t>Common PC Issues</a:t>
                      </a:r>
                      <a:endParaRPr lang="en-PG" sz="28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b="1" dirty="0">
                          <a:solidFill>
                            <a:srgbClr val="C00000"/>
                          </a:solidFill>
                        </a:rPr>
                        <a:t>Causes</a:t>
                      </a:r>
                      <a:endParaRPr lang="en-PG" sz="28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235371"/>
                  </a:ext>
                </a:extLst>
              </a:tr>
              <a:tr h="1792671">
                <a:tc>
                  <a:txBody>
                    <a:bodyPr/>
                    <a:lstStyle/>
                    <a:p>
                      <a:r>
                        <a:rPr lang="en-US" sz="2400" b="1" dirty="0"/>
                        <a:t>Slow Performance</a:t>
                      </a:r>
                    </a:p>
                    <a:p>
                      <a:endParaRPr lang="en-PG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Too many programs running, lack of disk space, malware.</a:t>
                      </a:r>
                      <a:endParaRPr lang="en-PG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656395"/>
                  </a:ext>
                </a:extLst>
              </a:tr>
              <a:tr h="454392">
                <a:tc>
                  <a:txBody>
                    <a:bodyPr/>
                    <a:lstStyle/>
                    <a:p>
                      <a:r>
                        <a:rPr lang="en-US" sz="2400" b="1" dirty="0"/>
                        <a:t>Freezing or Crashing</a:t>
                      </a:r>
                      <a:endParaRPr lang="en-PG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/>
                        <a:t>Software conflicts, overheating, hardware failures.</a:t>
                      </a:r>
                      <a:endParaRPr lang="en-PG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0166825"/>
                  </a:ext>
                </a:extLst>
              </a:tr>
              <a:tr h="454392">
                <a:tc>
                  <a:txBody>
                    <a:bodyPr/>
                    <a:lstStyle/>
                    <a:p>
                      <a:r>
                        <a:rPr lang="en-US" sz="2400" b="1" dirty="0"/>
                        <a:t>Internet Connectivity Issues</a:t>
                      </a:r>
                      <a:endParaRPr lang="en-PG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Loose connections, hotspot Issues, ISP issues, network settings.</a:t>
                      </a:r>
                      <a:endParaRPr lang="en-PG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1460326"/>
                  </a:ext>
                </a:extLst>
              </a:tr>
              <a:tr h="454392">
                <a:tc>
                  <a:txBody>
                    <a:bodyPr/>
                    <a:lstStyle/>
                    <a:p>
                      <a:r>
                        <a:rPr lang="en-US" sz="2400" b="1" dirty="0"/>
                        <a:t>Software Errors</a:t>
                      </a:r>
                      <a:endParaRPr lang="en-PG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Corrupted files, incompatible software, bugs</a:t>
                      </a:r>
                      <a:endParaRPr lang="en-PG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0410638"/>
                  </a:ext>
                </a:extLst>
              </a:tr>
              <a:tr h="454392">
                <a:tc>
                  <a:txBody>
                    <a:bodyPr/>
                    <a:lstStyle/>
                    <a:p>
                      <a:r>
                        <a:rPr lang="en-US" sz="2400" b="1" dirty="0"/>
                        <a:t>Hardware Problems</a:t>
                      </a:r>
                      <a:endParaRPr lang="en-PG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Faulty components, loose connections, physical damage.</a:t>
                      </a:r>
                      <a:endParaRPr lang="en-PG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58841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73107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3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11005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Basic </a:t>
            </a:r>
            <a:r>
              <a:rPr lang="en-GB" sz="1600" b="1" dirty="0">
                <a:solidFill>
                  <a:srgbClr val="C00000"/>
                </a:solidFill>
              </a:rPr>
              <a:t>Computer </a:t>
            </a: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Care &amp; Maintenance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527045" y="2515374"/>
            <a:ext cx="1059348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255990" y="1490975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243501" y="1962475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660423" y="2501948"/>
            <a:ext cx="7925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1.1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8DBCDB-ABC8-3BE4-2676-4F7D99903302}"/>
              </a:ext>
            </a:extLst>
          </p:cNvPr>
          <p:cNvSpPr txBox="1"/>
          <p:nvPr/>
        </p:nvSpPr>
        <p:spPr>
          <a:xfrm>
            <a:off x="294810" y="4650614"/>
            <a:ext cx="17011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Activities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547951" y="153182"/>
            <a:ext cx="7564383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Basic PC Care and Maintenance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848010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5759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1.1</a:t>
            </a:r>
            <a:endParaRPr lang="en-PG" sz="2400" b="1" dirty="0">
              <a:solidFill>
                <a:schemeClr val="bg1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A404A85-CA8E-4948-6FF0-76515D28AE4B}"/>
              </a:ext>
            </a:extLst>
          </p:cNvPr>
          <p:cNvSpPr txBox="1"/>
          <p:nvPr/>
        </p:nvSpPr>
        <p:spPr>
          <a:xfrm>
            <a:off x="710676" y="3041421"/>
            <a:ext cx="6795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1.2</a:t>
            </a:r>
            <a:endParaRPr lang="en-PG" sz="28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CBB3C48-F8F8-EA7D-E90C-8EEB94BB2624}"/>
              </a:ext>
            </a:extLst>
          </p:cNvPr>
          <p:cNvSpPr txBox="1"/>
          <p:nvPr/>
        </p:nvSpPr>
        <p:spPr>
          <a:xfrm>
            <a:off x="706100" y="3440005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1.3</a:t>
            </a:r>
            <a:endParaRPr lang="en-PG" sz="28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095134E-7D21-8D47-14E8-CC1D6CF145A9}"/>
              </a:ext>
            </a:extLst>
          </p:cNvPr>
          <p:cNvSpPr txBox="1"/>
          <p:nvPr/>
        </p:nvSpPr>
        <p:spPr>
          <a:xfrm>
            <a:off x="715692" y="3875781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1.4</a:t>
            </a:r>
            <a:endParaRPr lang="en-PG" sz="2800" dirty="0"/>
          </a:p>
        </p:txBody>
      </p:sp>
      <p:graphicFrame>
        <p:nvGraphicFramePr>
          <p:cNvPr id="38" name="Table 38">
            <a:extLst>
              <a:ext uri="{FF2B5EF4-FFF2-40B4-BE49-F238E27FC236}">
                <a16:creationId xmlns:a16="http://schemas.microsoft.com/office/drawing/2014/main" id="{FA560E2C-247B-1150-CB73-D0E59196CE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8123976"/>
              </p:ext>
            </p:extLst>
          </p:nvPr>
        </p:nvGraphicFramePr>
        <p:xfrm>
          <a:off x="2718954" y="1166063"/>
          <a:ext cx="9229545" cy="5277649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965566">
                  <a:extLst>
                    <a:ext uri="{9D8B030D-6E8A-4147-A177-3AD203B41FA5}">
                      <a16:colId xmlns:a16="http://schemas.microsoft.com/office/drawing/2014/main" val="2126799028"/>
                    </a:ext>
                  </a:extLst>
                </a:gridCol>
                <a:gridCol w="6263979">
                  <a:extLst>
                    <a:ext uri="{9D8B030D-6E8A-4147-A177-3AD203B41FA5}">
                      <a16:colId xmlns:a16="http://schemas.microsoft.com/office/drawing/2014/main" val="2937648247"/>
                    </a:ext>
                  </a:extLst>
                </a:gridCol>
              </a:tblGrid>
              <a:tr h="525577"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Common PC Issues</a:t>
                      </a:r>
                      <a:endParaRPr lang="en-PG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Troubleshooting Steps</a:t>
                      </a:r>
                      <a:endParaRPr lang="en-PG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235371"/>
                  </a:ext>
                </a:extLst>
              </a:tr>
              <a:tr h="1792671">
                <a:tc>
                  <a:txBody>
                    <a:bodyPr/>
                    <a:lstStyle/>
                    <a:p>
                      <a:r>
                        <a:rPr lang="en-US" sz="2200" b="1" dirty="0"/>
                        <a:t>Slow Performance</a:t>
                      </a:r>
                    </a:p>
                    <a:p>
                      <a:endParaRPr lang="en-US" sz="2200" b="1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b="1" dirty="0"/>
                        <a:t>Freezing or Crashing</a:t>
                      </a:r>
                      <a:endParaRPr lang="en-PG" sz="2200" b="1" dirty="0"/>
                    </a:p>
                    <a:p>
                      <a:endParaRPr lang="en-US" sz="2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b="1" dirty="0"/>
                        <a:t>- Disable startup programs</a:t>
                      </a:r>
                    </a:p>
                    <a:p>
                      <a:r>
                        <a:rPr lang="en-US" sz="2200" b="1" dirty="0"/>
                        <a:t>- Close Unnecessary Programs, Check Task Manager</a:t>
                      </a:r>
                    </a:p>
                    <a:p>
                      <a:r>
                        <a:rPr lang="en-US" sz="2200" b="1" dirty="0"/>
                        <a:t>- Free Up Disk Space</a:t>
                      </a:r>
                    </a:p>
                    <a:p>
                      <a:r>
                        <a:rPr lang="en-US" sz="2200" b="1" dirty="0"/>
                        <a:t>- Run a Virus Scan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b="1" dirty="0"/>
                        <a:t>- System restore point to revert to a stable state.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b="1" dirty="0"/>
                        <a:t>- Restart Your Computer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b="1" dirty="0"/>
                        <a:t>- Update Software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/>
                        <a:t>- </a:t>
                      </a:r>
                      <a:r>
                        <a:rPr lang="en-US" sz="2200" b="1" dirty="0"/>
                        <a:t>Use cleanup utility tool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656395"/>
                  </a:ext>
                </a:extLst>
              </a:tr>
              <a:tr h="576312">
                <a:tc>
                  <a:txBody>
                    <a:bodyPr/>
                    <a:lstStyle/>
                    <a:p>
                      <a:r>
                        <a:rPr lang="en-US" sz="2200" b="1" dirty="0"/>
                        <a:t>Internet Connectivity Issues</a:t>
                      </a:r>
                      <a:endParaRPr lang="en-PG" sz="2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b="1" dirty="0"/>
                        <a:t>Ensure all cables are properly connected, Restart Hotspot</a:t>
                      </a:r>
                      <a:endParaRPr lang="en-PG" sz="2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1460326"/>
                  </a:ext>
                </a:extLst>
              </a:tr>
              <a:tr h="454392">
                <a:tc>
                  <a:txBody>
                    <a:bodyPr/>
                    <a:lstStyle/>
                    <a:p>
                      <a:r>
                        <a:rPr lang="en-US" sz="2200" b="1" dirty="0"/>
                        <a:t>Software Errors</a:t>
                      </a:r>
                      <a:endParaRPr lang="en-PG" sz="2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b="1" dirty="0"/>
                        <a:t>System restore point to revert to a stable state.</a:t>
                      </a:r>
                      <a:endParaRPr lang="en-PG" sz="2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0410638"/>
                  </a:ext>
                </a:extLst>
              </a:tr>
              <a:tr h="454392">
                <a:tc>
                  <a:txBody>
                    <a:bodyPr/>
                    <a:lstStyle/>
                    <a:p>
                      <a:r>
                        <a:rPr lang="en-US" sz="2200" b="1" dirty="0"/>
                        <a:t>Hardware Problems</a:t>
                      </a:r>
                      <a:endParaRPr lang="en-PG" sz="2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b="1" dirty="0"/>
                        <a:t>Use built-in troubleshooters in your operating system</a:t>
                      </a:r>
                      <a:endParaRPr lang="en-PG" sz="2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58841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08842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3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11005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Basic </a:t>
            </a:r>
            <a:r>
              <a:rPr lang="en-GB" sz="1600" b="1" dirty="0">
                <a:solidFill>
                  <a:srgbClr val="C00000"/>
                </a:solidFill>
              </a:rPr>
              <a:t>Computer </a:t>
            </a: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Care &amp; Maintenance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527045" y="2515374"/>
            <a:ext cx="1059348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255990" y="1490975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243501" y="1962475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660423" y="2501948"/>
            <a:ext cx="7925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1.1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8DBCDB-ABC8-3BE4-2676-4F7D99903302}"/>
              </a:ext>
            </a:extLst>
          </p:cNvPr>
          <p:cNvSpPr txBox="1"/>
          <p:nvPr/>
        </p:nvSpPr>
        <p:spPr>
          <a:xfrm>
            <a:off x="294810" y="4650614"/>
            <a:ext cx="1598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Activities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547951" y="153182"/>
            <a:ext cx="7564383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Basic PC Care and Maintenance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848010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5759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1.1</a:t>
            </a:r>
            <a:endParaRPr lang="en-PG" sz="2400" b="1" dirty="0">
              <a:solidFill>
                <a:schemeClr val="bg1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A404A85-CA8E-4948-6FF0-76515D28AE4B}"/>
              </a:ext>
            </a:extLst>
          </p:cNvPr>
          <p:cNvSpPr txBox="1"/>
          <p:nvPr/>
        </p:nvSpPr>
        <p:spPr>
          <a:xfrm>
            <a:off x="710676" y="3041421"/>
            <a:ext cx="6795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1.2</a:t>
            </a:r>
            <a:endParaRPr lang="en-PG" sz="28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CBB3C48-F8F8-EA7D-E90C-8EEB94BB2624}"/>
              </a:ext>
            </a:extLst>
          </p:cNvPr>
          <p:cNvSpPr txBox="1"/>
          <p:nvPr/>
        </p:nvSpPr>
        <p:spPr>
          <a:xfrm>
            <a:off x="706100" y="3440005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1.3</a:t>
            </a:r>
            <a:endParaRPr lang="en-PG" sz="28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095134E-7D21-8D47-14E8-CC1D6CF145A9}"/>
              </a:ext>
            </a:extLst>
          </p:cNvPr>
          <p:cNvSpPr txBox="1"/>
          <p:nvPr/>
        </p:nvSpPr>
        <p:spPr>
          <a:xfrm>
            <a:off x="715692" y="3875781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1.4</a:t>
            </a:r>
            <a:endParaRPr lang="en-PG" sz="28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CE74FBB-90C8-635D-51C7-4ED7B0F1FC8F}"/>
              </a:ext>
            </a:extLst>
          </p:cNvPr>
          <p:cNvSpPr txBox="1"/>
          <p:nvPr/>
        </p:nvSpPr>
        <p:spPr>
          <a:xfrm>
            <a:off x="2685197" y="988073"/>
            <a:ext cx="8991333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3200" b="1" dirty="0"/>
              <a:t>When to </a:t>
            </a:r>
            <a:r>
              <a:rPr lang="en-US" sz="3200" b="1" dirty="0">
                <a:solidFill>
                  <a:srgbClr val="C00000"/>
                </a:solidFill>
              </a:rPr>
              <a:t>Seek </a:t>
            </a:r>
            <a:r>
              <a:rPr lang="en-US" sz="3200" b="1" dirty="0"/>
              <a:t>Professional Help</a:t>
            </a:r>
          </a:p>
          <a:p>
            <a:pPr lvl="0"/>
            <a:endParaRPr lang="en-US" sz="3200" b="1" dirty="0"/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800" b="1" dirty="0"/>
              <a:t>Persistent Problems</a:t>
            </a:r>
            <a:endParaRPr lang="en-US" sz="2400" b="1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800" b="1" dirty="0"/>
              <a:t>Hardware Issues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800" b="1" dirty="0"/>
              <a:t>Data Recovery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800" b="1" dirty="0"/>
              <a:t>Virus Infections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800" b="1" dirty="0"/>
              <a:t>Network Issues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800" b="1" dirty="0"/>
              <a:t>Upgrades and Installations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E0E377E-3C88-4FB2-8A9F-AD6A5F44F0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5221" y="4904314"/>
            <a:ext cx="4165389" cy="19312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19684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3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11005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Basic </a:t>
            </a:r>
            <a:r>
              <a:rPr lang="en-GB" sz="1600" b="1" dirty="0">
                <a:solidFill>
                  <a:srgbClr val="C00000"/>
                </a:solidFill>
              </a:rPr>
              <a:t>Computer </a:t>
            </a: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Care &amp; Maintenance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609176" y="2970125"/>
            <a:ext cx="1059348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255990" y="1490975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97136" y="2079704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770190" y="2962567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1.2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654986" y="153182"/>
            <a:ext cx="745734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Useful Software Tools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848010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5759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1.2</a:t>
            </a:r>
            <a:endParaRPr lang="en-PG" sz="2400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2908335" y="1062662"/>
            <a:ext cx="39001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3200" b="1" dirty="0">
                <a:solidFill>
                  <a:srgbClr val="C00000"/>
                </a:solidFill>
              </a:rPr>
              <a:t>Essential Software</a:t>
            </a:r>
            <a:endParaRPr lang="en-US" sz="2800" b="1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A8E55-DE9D-8E2E-90E8-3695AE9F116C}"/>
              </a:ext>
            </a:extLst>
          </p:cNvPr>
          <p:cNvSpPr txBox="1"/>
          <p:nvPr/>
        </p:nvSpPr>
        <p:spPr>
          <a:xfrm>
            <a:off x="255990" y="2462877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1.1</a:t>
            </a:r>
            <a:endParaRPr lang="en-PG" sz="28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50C141E-90BD-E13F-EB89-1E03E779A1FE}"/>
              </a:ext>
            </a:extLst>
          </p:cNvPr>
          <p:cNvSpPr txBox="1"/>
          <p:nvPr/>
        </p:nvSpPr>
        <p:spPr>
          <a:xfrm>
            <a:off x="770190" y="3481639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1.3</a:t>
            </a:r>
            <a:endParaRPr lang="en-PG" sz="28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F4A1099-9809-AEAD-BFBD-83AF8BCF62A2}"/>
              </a:ext>
            </a:extLst>
          </p:cNvPr>
          <p:cNvSpPr txBox="1"/>
          <p:nvPr/>
        </p:nvSpPr>
        <p:spPr>
          <a:xfrm>
            <a:off x="770190" y="3896616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1.4</a:t>
            </a:r>
            <a:endParaRPr lang="en-PG" sz="28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13907A1-CB68-556F-474C-E073D68E03FA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D01F0B5-6FC2-A681-D123-990FBF891F72}"/>
              </a:ext>
            </a:extLst>
          </p:cNvPr>
          <p:cNvSpPr txBox="1"/>
          <p:nvPr/>
        </p:nvSpPr>
        <p:spPr>
          <a:xfrm>
            <a:off x="294810" y="4650614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Activities</a:t>
            </a:r>
            <a:endParaRPr lang="en-PG" sz="2800" dirty="0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60AAB633-C6FA-4DF7-4A9D-EEC05252B9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097" y="2014195"/>
            <a:ext cx="906987" cy="906987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12410BDC-30A4-A464-43C1-D18323FA2E78}"/>
              </a:ext>
            </a:extLst>
          </p:cNvPr>
          <p:cNvSpPr txBox="1"/>
          <p:nvPr/>
        </p:nvSpPr>
        <p:spPr>
          <a:xfrm>
            <a:off x="2851080" y="3027875"/>
            <a:ext cx="2310331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kern="1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OpenShell</a:t>
            </a:r>
            <a:endParaRPr lang="en-US" b="1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18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Windows start menu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B7D1703-67E8-3649-A1AB-1A1ACE3BEC70}"/>
              </a:ext>
            </a:extLst>
          </p:cNvPr>
          <p:cNvSpPr txBox="1"/>
          <p:nvPr/>
        </p:nvSpPr>
        <p:spPr>
          <a:xfrm>
            <a:off x="9361765" y="4184640"/>
            <a:ext cx="2374065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MS Office Alternatives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E97C067D-D175-17CD-77B0-654CC65981ED}"/>
              </a:ext>
            </a:extLst>
          </p:cNvPr>
          <p:cNvSpPr txBox="1"/>
          <p:nvPr/>
        </p:nvSpPr>
        <p:spPr>
          <a:xfrm>
            <a:off x="5523255" y="5078547"/>
            <a:ext cx="152181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Archiving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93B7495-4ABE-6902-7D17-D4E281FE476F}"/>
              </a:ext>
            </a:extLst>
          </p:cNvPr>
          <p:cNvSpPr txBox="1"/>
          <p:nvPr/>
        </p:nvSpPr>
        <p:spPr>
          <a:xfrm>
            <a:off x="3402468" y="5053898"/>
            <a:ext cx="1594372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File Recovery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A7AB091-F27D-4921-0E38-F883A7C3353F}"/>
              </a:ext>
            </a:extLst>
          </p:cNvPr>
          <p:cNvSpPr txBox="1"/>
          <p:nvPr/>
        </p:nvSpPr>
        <p:spPr>
          <a:xfrm>
            <a:off x="9782707" y="2479201"/>
            <a:ext cx="1365772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Antivirus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25FCE693-38B4-41DC-BE39-35F8C162F91A}"/>
              </a:ext>
            </a:extLst>
          </p:cNvPr>
          <p:cNvSpPr txBox="1"/>
          <p:nvPr/>
        </p:nvSpPr>
        <p:spPr>
          <a:xfrm>
            <a:off x="5601356" y="3264964"/>
            <a:ext cx="2616522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Cleanup &amp; Optimization</a:t>
            </a:r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2DAA081F-D6B8-F51C-7BC8-F6029DCC966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539" y="1967710"/>
            <a:ext cx="1222233" cy="116927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4A240B96-D206-6AC5-9338-E2DC84F3122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1407" y="1201597"/>
            <a:ext cx="1492489" cy="73136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22302566-AB72-42E2-FAA1-65E21262D4F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8380" y="1751631"/>
            <a:ext cx="2027937" cy="64721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22D5F46B-12F3-800B-36A5-A47C2790013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9620" y="1172678"/>
            <a:ext cx="1281822" cy="1206421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D2C754E3-6FB6-BE72-6F8C-0BD9CBBFB3B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187" y="4010205"/>
            <a:ext cx="987921" cy="987921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F1730051-61A2-CCB2-7274-680844F9576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5943" y="4230623"/>
            <a:ext cx="697678" cy="697678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89B5458B-1D17-7521-0C6E-2F78E8F56AF1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65" b="20778"/>
          <a:stretch/>
        </p:blipFill>
        <p:spPr>
          <a:xfrm>
            <a:off x="8886339" y="3516630"/>
            <a:ext cx="1693143" cy="579903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158E8AED-E567-77CD-1BDA-31D091A86FB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1865" y="2948635"/>
            <a:ext cx="1365773" cy="1365773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97269364-730B-1833-5FB2-7F00FF8826D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7680" y="5053898"/>
            <a:ext cx="1277913" cy="1014217"/>
          </a:xfrm>
          <a:prstGeom prst="rect">
            <a:avLst/>
          </a:prstGeom>
        </p:spPr>
      </p:pic>
      <p:sp>
        <p:nvSpPr>
          <p:cNvPr id="61" name="TextBox 60">
            <a:extLst>
              <a:ext uri="{FF2B5EF4-FFF2-40B4-BE49-F238E27FC236}">
                <a16:creationId xmlns:a16="http://schemas.microsoft.com/office/drawing/2014/main" id="{382E7500-A9FE-753A-4393-0FEBEC0AC545}"/>
              </a:ext>
            </a:extLst>
          </p:cNvPr>
          <p:cNvSpPr txBox="1"/>
          <p:nvPr/>
        </p:nvSpPr>
        <p:spPr>
          <a:xfrm>
            <a:off x="9101407" y="6198709"/>
            <a:ext cx="145045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Email Client</a:t>
            </a:r>
          </a:p>
        </p:txBody>
      </p:sp>
      <p:pic>
        <p:nvPicPr>
          <p:cNvPr id="64" name="Picture 63">
            <a:extLst>
              <a:ext uri="{FF2B5EF4-FFF2-40B4-BE49-F238E27FC236}">
                <a16:creationId xmlns:a16="http://schemas.microsoft.com/office/drawing/2014/main" id="{A6852298-D444-26C4-CECC-8A94A11C524E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10" y="5856138"/>
            <a:ext cx="1400208" cy="546695"/>
          </a:xfrm>
          <a:prstGeom prst="rect">
            <a:avLst/>
          </a:prstGeom>
        </p:spPr>
      </p:pic>
      <p:sp>
        <p:nvSpPr>
          <p:cNvPr id="65" name="TextBox 64">
            <a:extLst>
              <a:ext uri="{FF2B5EF4-FFF2-40B4-BE49-F238E27FC236}">
                <a16:creationId xmlns:a16="http://schemas.microsoft.com/office/drawing/2014/main" id="{98E94B2C-5A72-ABFB-594D-7F695BB25457}"/>
              </a:ext>
            </a:extLst>
          </p:cNvPr>
          <p:cNvSpPr txBox="1"/>
          <p:nvPr/>
        </p:nvSpPr>
        <p:spPr>
          <a:xfrm>
            <a:off x="4710720" y="5985105"/>
            <a:ext cx="2549740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8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Video calls, conference</a:t>
            </a:r>
            <a:endParaRPr lang="en-US" sz="1800" b="1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8" name="Picture 67">
            <a:extLst>
              <a:ext uri="{FF2B5EF4-FFF2-40B4-BE49-F238E27FC236}">
                <a16:creationId xmlns:a16="http://schemas.microsoft.com/office/drawing/2014/main" id="{25565959-BC7D-7FC0-B2E3-6AC49E067916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22" t="14943" r="15022" b="18125"/>
          <a:stretch/>
        </p:blipFill>
        <p:spPr>
          <a:xfrm>
            <a:off x="7579503" y="4353886"/>
            <a:ext cx="808855" cy="537210"/>
          </a:xfrm>
          <a:prstGeom prst="rect">
            <a:avLst/>
          </a:prstGeom>
        </p:spPr>
      </p:pic>
      <p:sp>
        <p:nvSpPr>
          <p:cNvPr id="69" name="TextBox 68">
            <a:extLst>
              <a:ext uri="{FF2B5EF4-FFF2-40B4-BE49-F238E27FC236}">
                <a16:creationId xmlns:a16="http://schemas.microsoft.com/office/drawing/2014/main" id="{B2291D87-7E06-3E0B-DD7A-D164EC988ABB}"/>
              </a:ext>
            </a:extLst>
          </p:cNvPr>
          <p:cNvSpPr txBox="1"/>
          <p:nvPr/>
        </p:nvSpPr>
        <p:spPr>
          <a:xfrm>
            <a:off x="7394451" y="5046118"/>
            <a:ext cx="152181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PDF Reader</a:t>
            </a:r>
          </a:p>
        </p:txBody>
      </p:sp>
    </p:spTree>
    <p:extLst>
      <p:ext uri="{BB962C8B-B14F-4D97-AF65-F5344CB8AC3E}">
        <p14:creationId xmlns:p14="http://schemas.microsoft.com/office/powerpoint/2010/main" val="145582677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61" grpId="0" animBg="1"/>
      <p:bldP spid="65" grpId="0" animBg="1"/>
      <p:bldP spid="6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3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11005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Basic </a:t>
            </a:r>
            <a:r>
              <a:rPr lang="en-GB" sz="1600" b="1" dirty="0">
                <a:solidFill>
                  <a:srgbClr val="C00000"/>
                </a:solidFill>
              </a:rPr>
              <a:t>Computer </a:t>
            </a: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Care &amp; Maintenance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255990" y="1490975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97136" y="2079704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706100" y="2873945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1.2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593949" y="229270"/>
            <a:ext cx="836621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70C0"/>
                </a:solidFill>
              </a:rPr>
              <a:t>PC Security: Anti-virus (AVG, </a:t>
            </a:r>
            <a:r>
              <a:rPr lang="en-US" sz="2800" b="1" dirty="0" err="1">
                <a:solidFill>
                  <a:srgbClr val="0070C0"/>
                </a:solidFill>
              </a:rPr>
              <a:t>MalwareBytes</a:t>
            </a:r>
            <a:r>
              <a:rPr lang="en-US" sz="2800" b="1" dirty="0">
                <a:solidFill>
                  <a:srgbClr val="0070C0"/>
                </a:solidFill>
              </a:rPr>
              <a:t>, &amp; </a:t>
            </a:r>
            <a:r>
              <a:rPr lang="en-US" sz="2800" b="1" dirty="0" err="1">
                <a:solidFill>
                  <a:srgbClr val="0070C0"/>
                </a:solidFill>
              </a:rPr>
              <a:t>Smadav</a:t>
            </a:r>
            <a:r>
              <a:rPr lang="en-US" sz="2800" b="1" dirty="0">
                <a:solidFill>
                  <a:srgbClr val="0070C0"/>
                </a:solidFill>
              </a:rPr>
              <a:t>)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848010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5759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1.3</a:t>
            </a:r>
            <a:endParaRPr lang="en-PG" sz="2400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2815655" y="1166063"/>
            <a:ext cx="8991333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200" b="1" dirty="0"/>
              <a:t>What is an </a:t>
            </a:r>
            <a:r>
              <a:rPr lang="en-US" sz="3200" b="1" dirty="0">
                <a:solidFill>
                  <a:srgbClr val="C00000"/>
                </a:solidFill>
              </a:rPr>
              <a:t>antivirus</a:t>
            </a:r>
            <a:r>
              <a:rPr lang="en-US" sz="3200" b="1" dirty="0"/>
              <a:t> software?</a:t>
            </a:r>
            <a:endParaRPr lang="en-US" sz="2800" b="1" dirty="0"/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800" b="1" dirty="0"/>
              <a:t>Antivirus software is a program designed to detect and remove harmful software (malware) from your computer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endParaRPr lang="en-US" sz="2800" b="1" dirty="0"/>
          </a:p>
          <a:p>
            <a:pPr marL="914400" lvl="1" indent="-457200">
              <a:buFont typeface="Wingdings" panose="05000000000000000000" pitchFamily="2" charset="2"/>
              <a:buChar char="ü"/>
            </a:pPr>
            <a:endParaRPr lang="en-US" sz="2800" b="1" dirty="0"/>
          </a:p>
          <a:p>
            <a:pPr lvl="1"/>
            <a:endParaRPr lang="en-US" sz="2800" b="1" dirty="0"/>
          </a:p>
          <a:p>
            <a:pPr lvl="1"/>
            <a:endParaRPr lang="en-US" sz="2800" b="1" dirty="0"/>
          </a:p>
          <a:p>
            <a:pPr lvl="1"/>
            <a:endParaRPr lang="en-US" sz="2800" b="1" dirty="0"/>
          </a:p>
          <a:p>
            <a:pPr lvl="1"/>
            <a:endParaRPr lang="en-US" sz="2800" b="1" dirty="0"/>
          </a:p>
          <a:p>
            <a:pPr lvl="1"/>
            <a:endParaRPr lang="en-US" sz="2800" b="1" dirty="0"/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800" b="1" dirty="0"/>
              <a:t>AVG and </a:t>
            </a:r>
            <a:r>
              <a:rPr lang="en-US" sz="2800" b="1" dirty="0" err="1"/>
              <a:t>Smadav</a:t>
            </a:r>
            <a:endParaRPr lang="en-US" sz="28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A8E55-DE9D-8E2E-90E8-3695AE9F116C}"/>
              </a:ext>
            </a:extLst>
          </p:cNvPr>
          <p:cNvSpPr txBox="1"/>
          <p:nvPr/>
        </p:nvSpPr>
        <p:spPr>
          <a:xfrm>
            <a:off x="255990" y="2462877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1.1</a:t>
            </a:r>
            <a:endParaRPr lang="en-PG" sz="2800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F2A4E53B-C780-C4F3-E514-CCB3DB004A80}"/>
              </a:ext>
            </a:extLst>
          </p:cNvPr>
          <p:cNvSpPr/>
          <p:nvPr/>
        </p:nvSpPr>
        <p:spPr>
          <a:xfrm>
            <a:off x="555703" y="3346266"/>
            <a:ext cx="1059348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94BD0D5-D90D-5329-DEF1-681B85D3DDB9}"/>
              </a:ext>
            </a:extLst>
          </p:cNvPr>
          <p:cNvSpPr txBox="1"/>
          <p:nvPr/>
        </p:nvSpPr>
        <p:spPr>
          <a:xfrm>
            <a:off x="716717" y="3338708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1.3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912C9BA-57E8-F711-3C0E-0B0A8152DDA7}"/>
              </a:ext>
            </a:extLst>
          </p:cNvPr>
          <p:cNvSpPr txBox="1"/>
          <p:nvPr/>
        </p:nvSpPr>
        <p:spPr>
          <a:xfrm>
            <a:off x="727334" y="3839350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1.4</a:t>
            </a:r>
            <a:endParaRPr lang="en-PG" sz="28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1EDFF03-6CD2-C4C9-D787-9C498B26CF9A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0653204-592B-7BEA-419F-EA555CAE3D7F}"/>
              </a:ext>
            </a:extLst>
          </p:cNvPr>
          <p:cNvSpPr txBox="1"/>
          <p:nvPr/>
        </p:nvSpPr>
        <p:spPr>
          <a:xfrm>
            <a:off x="294810" y="4650614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Activities</a:t>
            </a:r>
            <a:endParaRPr lang="en-PG" sz="2800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A8D06192-6831-BA3C-519A-429FA1FD68A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32" b="17540"/>
          <a:stretch/>
        </p:blipFill>
        <p:spPr>
          <a:xfrm>
            <a:off x="6337550" y="2637571"/>
            <a:ext cx="2190750" cy="1519188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C0CCB0F4-5581-79A8-43F6-06804DB2D7E3}"/>
              </a:ext>
            </a:extLst>
          </p:cNvPr>
          <p:cNvSpPr txBox="1"/>
          <p:nvPr/>
        </p:nvSpPr>
        <p:spPr>
          <a:xfrm>
            <a:off x="2713050" y="3735364"/>
            <a:ext cx="80817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a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malware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?</a:t>
            </a:r>
          </a:p>
          <a:p>
            <a:pPr marL="914400" marR="0" lvl="1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Malware is any software designed to harm your computer or steal your information. This includes viruses, spyware, and ransomware.</a:t>
            </a:r>
          </a:p>
        </p:txBody>
      </p:sp>
    </p:spTree>
    <p:extLst>
      <p:ext uri="{BB962C8B-B14F-4D97-AF65-F5344CB8AC3E}">
        <p14:creationId xmlns:p14="http://schemas.microsoft.com/office/powerpoint/2010/main" val="24833055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3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11005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Basic </a:t>
            </a:r>
            <a:r>
              <a:rPr lang="en-GB" sz="1600" b="1" dirty="0">
                <a:solidFill>
                  <a:srgbClr val="C00000"/>
                </a:solidFill>
              </a:rPr>
              <a:t>Computer </a:t>
            </a: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Care &amp; Maintenance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255990" y="1490975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97136" y="2079704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706100" y="2866387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1.2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593949" y="229270"/>
            <a:ext cx="836621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70C0"/>
                </a:solidFill>
              </a:rPr>
              <a:t>PC Security: Anti-virus (AVG, </a:t>
            </a:r>
            <a:r>
              <a:rPr lang="en-US" sz="2800" b="1" dirty="0" err="1">
                <a:solidFill>
                  <a:srgbClr val="0070C0"/>
                </a:solidFill>
              </a:rPr>
              <a:t>MalwareBytes</a:t>
            </a:r>
            <a:r>
              <a:rPr lang="en-US" sz="2800" b="1" dirty="0">
                <a:solidFill>
                  <a:srgbClr val="0070C0"/>
                </a:solidFill>
              </a:rPr>
              <a:t>, &amp; </a:t>
            </a:r>
            <a:r>
              <a:rPr lang="en-US" sz="2800" b="1" dirty="0" err="1">
                <a:solidFill>
                  <a:srgbClr val="0070C0"/>
                </a:solidFill>
              </a:rPr>
              <a:t>Smadav</a:t>
            </a:r>
            <a:r>
              <a:rPr lang="en-US" sz="2800" b="1" dirty="0">
                <a:solidFill>
                  <a:srgbClr val="0070C0"/>
                </a:solidFill>
              </a:rPr>
              <a:t>)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848010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5759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1.3</a:t>
            </a:r>
            <a:endParaRPr lang="en-PG" sz="2400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2815655" y="1166063"/>
            <a:ext cx="899133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C00000"/>
                </a:solidFill>
              </a:rPr>
              <a:t>Installing</a:t>
            </a:r>
            <a:r>
              <a:rPr lang="en-US" sz="3200" b="1" dirty="0"/>
              <a:t> and </a:t>
            </a:r>
            <a:r>
              <a:rPr lang="en-US" sz="3200" b="1" dirty="0">
                <a:solidFill>
                  <a:srgbClr val="C00000"/>
                </a:solidFill>
              </a:rPr>
              <a:t>Updating</a:t>
            </a:r>
            <a:r>
              <a:rPr lang="en-US" sz="3200" b="1" dirty="0"/>
              <a:t> AVG and </a:t>
            </a:r>
            <a:r>
              <a:rPr lang="en-US" sz="3200" b="1" dirty="0" err="1"/>
              <a:t>Smadav</a:t>
            </a:r>
            <a:endParaRPr lang="en-US" sz="3200" b="1" dirty="0"/>
          </a:p>
          <a:p>
            <a:pPr lvl="0"/>
            <a:endParaRPr lang="en-US" sz="2800" b="1" dirty="0"/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800" b="1" dirty="0"/>
              <a:t>Download online or offline installer files and install them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800" b="1" dirty="0"/>
              <a:t>Updates automatically when connected to the internet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800" b="1" dirty="0"/>
              <a:t>Configure scheduled scans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800" b="1" dirty="0"/>
              <a:t>Understanding scan results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endParaRPr lang="en-US" sz="28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A8E55-DE9D-8E2E-90E8-3695AE9F116C}"/>
              </a:ext>
            </a:extLst>
          </p:cNvPr>
          <p:cNvSpPr txBox="1"/>
          <p:nvPr/>
        </p:nvSpPr>
        <p:spPr>
          <a:xfrm>
            <a:off x="255990" y="2462877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1.1</a:t>
            </a:r>
            <a:endParaRPr lang="en-PG" sz="2800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F2A4E53B-C780-C4F3-E514-CCB3DB004A80}"/>
              </a:ext>
            </a:extLst>
          </p:cNvPr>
          <p:cNvSpPr/>
          <p:nvPr/>
        </p:nvSpPr>
        <p:spPr>
          <a:xfrm>
            <a:off x="555703" y="3342470"/>
            <a:ext cx="1059348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94BD0D5-D90D-5329-DEF1-681B85D3DDB9}"/>
              </a:ext>
            </a:extLst>
          </p:cNvPr>
          <p:cNvSpPr txBox="1"/>
          <p:nvPr/>
        </p:nvSpPr>
        <p:spPr>
          <a:xfrm>
            <a:off x="716717" y="3334912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1.3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61B80C2-04DC-22CE-94FA-49CA141F2C2E}"/>
              </a:ext>
            </a:extLst>
          </p:cNvPr>
          <p:cNvSpPr txBox="1"/>
          <p:nvPr/>
        </p:nvSpPr>
        <p:spPr>
          <a:xfrm>
            <a:off x="727334" y="3799060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1.4</a:t>
            </a:r>
            <a:endParaRPr lang="en-PG" sz="28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E8BF1A5-0BD6-4FBD-CFBA-9FD89B3615AB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E541A9-2D45-4DE9-CA65-F540622F52B0}"/>
              </a:ext>
            </a:extLst>
          </p:cNvPr>
          <p:cNvSpPr txBox="1"/>
          <p:nvPr/>
        </p:nvSpPr>
        <p:spPr>
          <a:xfrm>
            <a:off x="255990" y="5606266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Conclusion</a:t>
            </a:r>
            <a:endParaRPr lang="en-PG" sz="2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0C29B60-C060-DB1A-9CE4-F237CD866DDD}"/>
              </a:ext>
            </a:extLst>
          </p:cNvPr>
          <p:cNvSpPr txBox="1"/>
          <p:nvPr/>
        </p:nvSpPr>
        <p:spPr>
          <a:xfrm>
            <a:off x="294810" y="4650614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Activities</a:t>
            </a:r>
            <a:endParaRPr lang="en-PG" sz="2800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7F2E7330-3421-5463-D7C3-902F0DFB171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767" y="5066267"/>
            <a:ext cx="2833877" cy="138869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4FD9113-F1BB-0D68-BB16-37B401B6402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9322" y="5079552"/>
            <a:ext cx="4267988" cy="1362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5244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3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9" y="11005"/>
            <a:ext cx="12213389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Basic </a:t>
            </a:r>
            <a:r>
              <a:rPr lang="en-GB" sz="1600" b="1" dirty="0">
                <a:solidFill>
                  <a:srgbClr val="C00000"/>
                </a:solidFill>
              </a:rPr>
              <a:t>Computer </a:t>
            </a: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Care &amp; Maintenance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255990" y="1490975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97136" y="2079704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706100" y="2824313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1.2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603960" y="140027"/>
            <a:ext cx="836621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Basic Practices for Backing up Files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848010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5759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1.4</a:t>
            </a:r>
            <a:endParaRPr lang="en-PG" sz="2400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2618440" y="958035"/>
            <a:ext cx="4839351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200" b="1" dirty="0"/>
              <a:t>Best </a:t>
            </a:r>
            <a:r>
              <a:rPr lang="en-US" sz="3200" b="1" dirty="0">
                <a:solidFill>
                  <a:srgbClr val="C00000"/>
                </a:solidFill>
              </a:rPr>
              <a:t>Practices</a:t>
            </a:r>
            <a:r>
              <a:rPr lang="en-US" sz="3200" b="1" dirty="0"/>
              <a:t> for Data Backup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endParaRPr lang="en-US" sz="2800" b="1" dirty="0"/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800" b="1" dirty="0"/>
              <a:t>Regular Backups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800" b="1" dirty="0"/>
              <a:t>Multiple Locations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800" b="1" dirty="0"/>
              <a:t>Verify Backups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800" b="1" dirty="0"/>
              <a:t>Use Reliable Tools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800" b="1" dirty="0"/>
              <a:t>Automate When Possible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A8E55-DE9D-8E2E-90E8-3695AE9F116C}"/>
              </a:ext>
            </a:extLst>
          </p:cNvPr>
          <p:cNvSpPr txBox="1"/>
          <p:nvPr/>
        </p:nvSpPr>
        <p:spPr>
          <a:xfrm>
            <a:off x="255990" y="2462877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1.1</a:t>
            </a:r>
            <a:endParaRPr lang="en-PG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94BD0D5-D90D-5329-DEF1-681B85D3DDB9}"/>
              </a:ext>
            </a:extLst>
          </p:cNvPr>
          <p:cNvSpPr txBox="1"/>
          <p:nvPr/>
        </p:nvSpPr>
        <p:spPr>
          <a:xfrm>
            <a:off x="728272" y="3165317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1.3</a:t>
            </a:r>
            <a:endParaRPr lang="en-PG" sz="2800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4F9EAB7-B73E-3893-8D32-B5D813D770CC}"/>
              </a:ext>
            </a:extLst>
          </p:cNvPr>
          <p:cNvSpPr/>
          <p:nvPr/>
        </p:nvSpPr>
        <p:spPr>
          <a:xfrm>
            <a:off x="593936" y="3626071"/>
            <a:ext cx="1059348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B978548-446A-2C7B-BA64-9C2F8A58D74A}"/>
              </a:ext>
            </a:extLst>
          </p:cNvPr>
          <p:cNvSpPr txBox="1"/>
          <p:nvPr/>
        </p:nvSpPr>
        <p:spPr>
          <a:xfrm>
            <a:off x="754950" y="3618513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1.4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36DC35A-38C5-6841-66D9-67660BBACDD3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3322D4F-03D0-971B-E760-33900CBEF771}"/>
              </a:ext>
            </a:extLst>
          </p:cNvPr>
          <p:cNvSpPr txBox="1"/>
          <p:nvPr/>
        </p:nvSpPr>
        <p:spPr>
          <a:xfrm>
            <a:off x="294810" y="4650614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Activities</a:t>
            </a:r>
            <a:endParaRPr lang="en-PG" sz="2800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F55CE01-3C66-E8D2-CD34-A7B9203E3F28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0776" y="3165317"/>
            <a:ext cx="6580341" cy="3922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53981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3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11005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Basic </a:t>
            </a:r>
            <a:r>
              <a:rPr lang="en-GB" sz="1600" b="1" dirty="0">
                <a:solidFill>
                  <a:srgbClr val="C00000"/>
                </a:solidFill>
              </a:rPr>
              <a:t>Computer </a:t>
            </a: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Care &amp; Maintenance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255990" y="1490975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97136" y="2079704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706100" y="2824313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1.2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603960" y="140027"/>
            <a:ext cx="836621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Basic Practices for Backing up Files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848010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5759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1.4</a:t>
            </a:r>
            <a:endParaRPr lang="en-PG" sz="2400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2815655" y="1166063"/>
            <a:ext cx="899133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200" b="1" dirty="0"/>
              <a:t>Steps to </a:t>
            </a:r>
            <a:r>
              <a:rPr lang="en-US" sz="3200" b="1" dirty="0">
                <a:solidFill>
                  <a:srgbClr val="C00000"/>
                </a:solidFill>
              </a:rPr>
              <a:t>Manually</a:t>
            </a:r>
            <a:r>
              <a:rPr lang="en-US" sz="3200" b="1" dirty="0"/>
              <a:t> Backup Files</a:t>
            </a:r>
          </a:p>
          <a:p>
            <a:pPr lvl="0"/>
            <a:endParaRPr lang="en-US" sz="2800" b="1" dirty="0"/>
          </a:p>
          <a:p>
            <a:pPr marL="971550" lvl="1" indent="-514350">
              <a:buFont typeface="+mj-lt"/>
              <a:buAutoNum type="arabicPeriod"/>
            </a:pPr>
            <a:r>
              <a:rPr lang="en-US" sz="2800" b="1" dirty="0"/>
              <a:t>Identify Important Files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800" b="1" dirty="0"/>
              <a:t>Choose a Backup Location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800" b="1" dirty="0"/>
              <a:t>Copy Files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A8E55-DE9D-8E2E-90E8-3695AE9F116C}"/>
              </a:ext>
            </a:extLst>
          </p:cNvPr>
          <p:cNvSpPr txBox="1"/>
          <p:nvPr/>
        </p:nvSpPr>
        <p:spPr>
          <a:xfrm>
            <a:off x="255990" y="2462877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1.1</a:t>
            </a:r>
            <a:endParaRPr lang="en-PG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94BD0D5-D90D-5329-DEF1-681B85D3DDB9}"/>
              </a:ext>
            </a:extLst>
          </p:cNvPr>
          <p:cNvSpPr txBox="1"/>
          <p:nvPr/>
        </p:nvSpPr>
        <p:spPr>
          <a:xfrm>
            <a:off x="728272" y="3165317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1.3</a:t>
            </a:r>
            <a:endParaRPr lang="en-PG" sz="2800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4F9EAB7-B73E-3893-8D32-B5D813D770CC}"/>
              </a:ext>
            </a:extLst>
          </p:cNvPr>
          <p:cNvSpPr/>
          <p:nvPr/>
        </p:nvSpPr>
        <p:spPr>
          <a:xfrm>
            <a:off x="593936" y="3626071"/>
            <a:ext cx="1059348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B978548-446A-2C7B-BA64-9C2F8A58D74A}"/>
              </a:ext>
            </a:extLst>
          </p:cNvPr>
          <p:cNvSpPr txBox="1"/>
          <p:nvPr/>
        </p:nvSpPr>
        <p:spPr>
          <a:xfrm>
            <a:off x="754950" y="3618513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1.4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B45EB96-1A5D-B8EF-9844-1D6F4056E2F7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6E3D63C-0D24-0693-E64C-4F5FB9144303}"/>
              </a:ext>
            </a:extLst>
          </p:cNvPr>
          <p:cNvSpPr txBox="1"/>
          <p:nvPr/>
        </p:nvSpPr>
        <p:spPr>
          <a:xfrm>
            <a:off x="294810" y="4650614"/>
            <a:ext cx="1598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Activities</a:t>
            </a:r>
            <a:endParaRPr lang="en-PG" sz="2800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980C51F0-7EE1-83C9-5CA5-D52374574AA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25" t="-1809" r="27128" b="9809"/>
          <a:stretch/>
        </p:blipFill>
        <p:spPr>
          <a:xfrm>
            <a:off x="8087380" y="2341314"/>
            <a:ext cx="3398520" cy="368046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082284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11005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Basic </a:t>
            </a:r>
            <a:r>
              <a:rPr lang="en-GB" sz="1600" b="1" dirty="0">
                <a:solidFill>
                  <a:srgbClr val="C00000"/>
                </a:solidFill>
              </a:rPr>
              <a:t>Computer </a:t>
            </a: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Care &amp; Maintenance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255990" y="1490975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97136" y="2079704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706100" y="2824313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1.2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603960" y="140027"/>
            <a:ext cx="836621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Basic Practices for Backing up Files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848010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5759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1.4</a:t>
            </a:r>
            <a:endParaRPr lang="en-PG" sz="2400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2815655" y="1166063"/>
            <a:ext cx="899133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600" b="1" dirty="0">
                <a:solidFill>
                  <a:srgbClr val="C00000"/>
                </a:solidFill>
              </a:rPr>
              <a:t>Online </a:t>
            </a:r>
            <a:r>
              <a:rPr lang="en-US" sz="3600" b="1" dirty="0"/>
              <a:t>Backup Using Google Drive</a:t>
            </a:r>
            <a:endParaRPr lang="en-US" sz="2800" b="1" dirty="0"/>
          </a:p>
          <a:p>
            <a:pPr marL="971550" lvl="1" indent="-514350">
              <a:buFont typeface="+mj-lt"/>
              <a:buAutoNum type="arabicPeriod"/>
            </a:pPr>
            <a:endParaRPr lang="en-US" sz="2800" b="1" dirty="0"/>
          </a:p>
          <a:p>
            <a:pPr marL="971550" lvl="1" indent="-514350">
              <a:buFont typeface="+mj-lt"/>
              <a:buAutoNum type="arabicPeriod"/>
            </a:pPr>
            <a:r>
              <a:rPr lang="en-US" sz="2800" b="1" dirty="0"/>
              <a:t>Install Google Drive and Sign in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800" b="1" dirty="0"/>
              <a:t>Sync Folders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800" b="1" dirty="0"/>
              <a:t>Manual Backup to Google Drive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800" b="1" dirty="0"/>
              <a:t>Accessing Your Files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A8E55-DE9D-8E2E-90E8-3695AE9F116C}"/>
              </a:ext>
            </a:extLst>
          </p:cNvPr>
          <p:cNvSpPr txBox="1"/>
          <p:nvPr/>
        </p:nvSpPr>
        <p:spPr>
          <a:xfrm>
            <a:off x="255990" y="2462877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1.1</a:t>
            </a:r>
            <a:endParaRPr lang="en-PG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94BD0D5-D90D-5329-DEF1-681B85D3DDB9}"/>
              </a:ext>
            </a:extLst>
          </p:cNvPr>
          <p:cNvSpPr txBox="1"/>
          <p:nvPr/>
        </p:nvSpPr>
        <p:spPr>
          <a:xfrm>
            <a:off x="728272" y="3165317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1.3</a:t>
            </a:r>
            <a:endParaRPr lang="en-PG" sz="2800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4F9EAB7-B73E-3893-8D32-B5D813D770CC}"/>
              </a:ext>
            </a:extLst>
          </p:cNvPr>
          <p:cNvSpPr/>
          <p:nvPr/>
        </p:nvSpPr>
        <p:spPr>
          <a:xfrm>
            <a:off x="593936" y="3626071"/>
            <a:ext cx="1059348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B978548-446A-2C7B-BA64-9C2F8A58D74A}"/>
              </a:ext>
            </a:extLst>
          </p:cNvPr>
          <p:cNvSpPr txBox="1"/>
          <p:nvPr/>
        </p:nvSpPr>
        <p:spPr>
          <a:xfrm>
            <a:off x="754950" y="3618513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1.4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81E939E-FA31-7AF1-CF92-A86422173950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65885E1-0F3A-96F1-478D-34231DC78E4F}"/>
              </a:ext>
            </a:extLst>
          </p:cNvPr>
          <p:cNvSpPr txBox="1"/>
          <p:nvPr/>
        </p:nvSpPr>
        <p:spPr>
          <a:xfrm>
            <a:off x="294810" y="4650614"/>
            <a:ext cx="1598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Activities</a:t>
            </a:r>
            <a:endParaRPr lang="en-PG" sz="2800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266411D8-FC3C-3076-B96C-E3DEE3C1E9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4315" y="4143808"/>
            <a:ext cx="2952750" cy="15525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056190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3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0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Basic </a:t>
            </a:r>
            <a:r>
              <a:rPr lang="en-GB" sz="1600" b="1" dirty="0">
                <a:solidFill>
                  <a:srgbClr val="C00000"/>
                </a:solidFill>
              </a:rPr>
              <a:t>Computer </a:t>
            </a: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Care &amp; Maintenance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80116" y="4654447"/>
            <a:ext cx="1850284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198046" y="1483198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70804" y="2002063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555703" y="5374802"/>
            <a:ext cx="1007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269262" y="159956"/>
            <a:ext cx="84147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Activities</a:t>
            </a:r>
            <a:endParaRPr lang="en-PG" sz="3600" b="1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590238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A6C7FDA-8DF4-01EB-F6FA-BC1FF149F775}"/>
              </a:ext>
            </a:extLst>
          </p:cNvPr>
          <p:cNvSpPr txBox="1"/>
          <p:nvPr/>
        </p:nvSpPr>
        <p:spPr>
          <a:xfrm>
            <a:off x="706100" y="2824313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1.2</a:t>
            </a:r>
            <a:endParaRPr lang="en-PG" sz="2800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1A58B90-E60C-A7DE-4917-31533DB931E6}"/>
              </a:ext>
            </a:extLst>
          </p:cNvPr>
          <p:cNvSpPr txBox="1"/>
          <p:nvPr/>
        </p:nvSpPr>
        <p:spPr>
          <a:xfrm>
            <a:off x="255990" y="2462877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1.1</a:t>
            </a:r>
            <a:endParaRPr lang="en-PG" sz="2800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4329E3D-E53F-40B9-0036-C702D89DA1C3}"/>
              </a:ext>
            </a:extLst>
          </p:cNvPr>
          <p:cNvSpPr txBox="1"/>
          <p:nvPr/>
        </p:nvSpPr>
        <p:spPr>
          <a:xfrm>
            <a:off x="728272" y="3165317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1.3</a:t>
            </a:r>
            <a:endParaRPr lang="en-PG" sz="2800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D7E8650-C033-71BC-8A4E-71D51DEAF15B}"/>
              </a:ext>
            </a:extLst>
          </p:cNvPr>
          <p:cNvSpPr txBox="1"/>
          <p:nvPr/>
        </p:nvSpPr>
        <p:spPr>
          <a:xfrm>
            <a:off x="754950" y="3618513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1.4</a:t>
            </a:r>
            <a:endParaRPr lang="en-PG" sz="2800" dirty="0"/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C4098914-2B22-71AC-3AEF-E58F6F946361}"/>
              </a:ext>
            </a:extLst>
          </p:cNvPr>
          <p:cNvSpPr/>
          <p:nvPr/>
        </p:nvSpPr>
        <p:spPr>
          <a:xfrm>
            <a:off x="70381" y="4645736"/>
            <a:ext cx="1850284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817D1C7-B89D-81DC-2987-5B5869314E80}"/>
              </a:ext>
            </a:extLst>
          </p:cNvPr>
          <p:cNvSpPr txBox="1"/>
          <p:nvPr/>
        </p:nvSpPr>
        <p:spPr>
          <a:xfrm>
            <a:off x="192205" y="4645736"/>
            <a:ext cx="1701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Activities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C211DD3-9B96-3382-95E5-7BF186D5B0C2}"/>
              </a:ext>
            </a:extLst>
          </p:cNvPr>
          <p:cNvSpPr txBox="1"/>
          <p:nvPr/>
        </p:nvSpPr>
        <p:spPr>
          <a:xfrm>
            <a:off x="2815655" y="1166063"/>
            <a:ext cx="8991333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600" b="1" dirty="0">
                <a:solidFill>
                  <a:srgbClr val="C00000"/>
                </a:solidFill>
              </a:rPr>
              <a:t>Activity 1: Creating a Restore Point</a:t>
            </a:r>
            <a:endParaRPr lang="en-US" sz="2800" b="1" dirty="0"/>
          </a:p>
          <a:p>
            <a:pPr marL="971550" lvl="1" indent="-514350">
              <a:buFont typeface="+mj-lt"/>
              <a:buAutoNum type="arabicPeriod"/>
            </a:pPr>
            <a:endParaRPr lang="en-US" sz="2800" b="1" dirty="0"/>
          </a:p>
          <a:p>
            <a:pPr marL="971550" lvl="1" indent="-514350">
              <a:buFont typeface="+mj-lt"/>
              <a:buAutoNum type="arabicPeriod"/>
            </a:pPr>
            <a:r>
              <a:rPr lang="en-US" sz="2400" b="1" dirty="0"/>
              <a:t>Click on the Start Menu.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400" b="1" dirty="0"/>
              <a:t>Type "</a:t>
            </a:r>
            <a:r>
              <a:rPr lang="en-US" sz="2400" b="1" dirty="0">
                <a:highlight>
                  <a:srgbClr val="FFFF00"/>
                </a:highlight>
              </a:rPr>
              <a:t>Create a restore point</a:t>
            </a:r>
            <a:r>
              <a:rPr lang="en-US" sz="2400" b="1" dirty="0"/>
              <a:t>" and select the matching result.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400" b="1" dirty="0"/>
              <a:t>In the System Properties window, select the drive you want to protect (usually the C: drive).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400" b="1" dirty="0"/>
              <a:t>Click "Configure" and ensure that system protection is turned on.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400" b="1" dirty="0"/>
              <a:t>Click "OK."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400" b="1" dirty="0"/>
              <a:t>Click "Create" in the System Properties window.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400" b="1" dirty="0"/>
              <a:t>Give your restore point a name (e.g., "Before installing new software").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400" b="1" dirty="0"/>
              <a:t>Click "Create" again and wait for the process to complete.</a:t>
            </a:r>
          </a:p>
        </p:txBody>
      </p:sp>
    </p:spTree>
    <p:extLst>
      <p:ext uri="{BB962C8B-B14F-4D97-AF65-F5344CB8AC3E}">
        <p14:creationId xmlns:p14="http://schemas.microsoft.com/office/powerpoint/2010/main" val="269326599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0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Basic </a:t>
            </a:r>
            <a:r>
              <a:rPr lang="en-GB" sz="1600" b="1" dirty="0">
                <a:solidFill>
                  <a:srgbClr val="C00000"/>
                </a:solidFill>
              </a:rPr>
              <a:t>Computer </a:t>
            </a: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Care &amp; Maintenance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80116" y="4654447"/>
            <a:ext cx="1850284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198046" y="1483198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70804" y="2002063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555703" y="5374802"/>
            <a:ext cx="1007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269262" y="159956"/>
            <a:ext cx="84147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Activities</a:t>
            </a:r>
            <a:endParaRPr lang="en-PG" sz="3600" b="1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590238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A6C7FDA-8DF4-01EB-F6FA-BC1FF149F775}"/>
              </a:ext>
            </a:extLst>
          </p:cNvPr>
          <p:cNvSpPr txBox="1"/>
          <p:nvPr/>
        </p:nvSpPr>
        <p:spPr>
          <a:xfrm>
            <a:off x="706100" y="2824313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1.2</a:t>
            </a:r>
            <a:endParaRPr lang="en-PG" sz="2800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1A58B90-E60C-A7DE-4917-31533DB931E6}"/>
              </a:ext>
            </a:extLst>
          </p:cNvPr>
          <p:cNvSpPr txBox="1"/>
          <p:nvPr/>
        </p:nvSpPr>
        <p:spPr>
          <a:xfrm>
            <a:off x="255990" y="2462877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1.1</a:t>
            </a:r>
            <a:endParaRPr lang="en-PG" sz="2800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4329E3D-E53F-40B9-0036-C702D89DA1C3}"/>
              </a:ext>
            </a:extLst>
          </p:cNvPr>
          <p:cNvSpPr txBox="1"/>
          <p:nvPr/>
        </p:nvSpPr>
        <p:spPr>
          <a:xfrm>
            <a:off x="728272" y="3165317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1.3</a:t>
            </a:r>
            <a:endParaRPr lang="en-PG" sz="2800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D7E8650-C033-71BC-8A4E-71D51DEAF15B}"/>
              </a:ext>
            </a:extLst>
          </p:cNvPr>
          <p:cNvSpPr txBox="1"/>
          <p:nvPr/>
        </p:nvSpPr>
        <p:spPr>
          <a:xfrm>
            <a:off x="754950" y="3618513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1.4</a:t>
            </a:r>
            <a:endParaRPr lang="en-PG" sz="2800" dirty="0"/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C4098914-2B22-71AC-3AEF-E58F6F946361}"/>
              </a:ext>
            </a:extLst>
          </p:cNvPr>
          <p:cNvSpPr/>
          <p:nvPr/>
        </p:nvSpPr>
        <p:spPr>
          <a:xfrm>
            <a:off x="70381" y="4645736"/>
            <a:ext cx="1850284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817D1C7-B89D-81DC-2987-5B5869314E80}"/>
              </a:ext>
            </a:extLst>
          </p:cNvPr>
          <p:cNvSpPr txBox="1"/>
          <p:nvPr/>
        </p:nvSpPr>
        <p:spPr>
          <a:xfrm>
            <a:off x="192205" y="4645736"/>
            <a:ext cx="1701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Activities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C211DD3-9B96-3382-95E5-7BF186D5B0C2}"/>
              </a:ext>
            </a:extLst>
          </p:cNvPr>
          <p:cNvSpPr txBox="1"/>
          <p:nvPr/>
        </p:nvSpPr>
        <p:spPr>
          <a:xfrm>
            <a:off x="2815655" y="1166063"/>
            <a:ext cx="8991333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600" b="1" dirty="0">
                <a:solidFill>
                  <a:srgbClr val="C00000"/>
                </a:solidFill>
              </a:rPr>
              <a:t>Activity 2: Disabling Startup Program</a:t>
            </a:r>
            <a:endParaRPr lang="en-US" sz="2800" b="1" dirty="0"/>
          </a:p>
          <a:p>
            <a:pPr marL="971550" lvl="1" indent="-514350">
              <a:buFont typeface="+mj-lt"/>
              <a:buAutoNum type="arabicPeriod"/>
            </a:pPr>
            <a:endParaRPr lang="en-US" sz="2800" b="1" dirty="0"/>
          </a:p>
          <a:p>
            <a:pPr marL="971550" lvl="1" indent="-514350">
              <a:buFont typeface="+mj-lt"/>
              <a:buAutoNum type="arabicPeriod"/>
            </a:pPr>
            <a:r>
              <a:rPr lang="en-US" sz="2400" b="1" dirty="0"/>
              <a:t>Right-click on the </a:t>
            </a:r>
            <a:r>
              <a:rPr lang="en-US" sz="2400" b="1" u="sng" dirty="0"/>
              <a:t>taskbar</a:t>
            </a:r>
            <a:r>
              <a:rPr lang="en-US" sz="2400" b="1" dirty="0"/>
              <a:t> and select "Task Manager" from the menu.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400" b="1" dirty="0"/>
              <a:t>In the Task Manager window, click on the "Startup" tab.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400" b="1" dirty="0"/>
              <a:t>You'll see a list of programs that start automatically when you turn on your computer.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400" b="1" dirty="0"/>
              <a:t>Select the program you want to disable from the list.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400" b="1" dirty="0"/>
              <a:t>Click on the "Disable" button at the bottom right corner of the window.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400" b="1" dirty="0"/>
              <a:t>Repeat this process for any other programs you want to disable from starting up automatically.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400" b="1" dirty="0"/>
              <a:t>Close the Task Manager window when you're done.</a:t>
            </a:r>
          </a:p>
        </p:txBody>
      </p:sp>
    </p:spTree>
    <p:extLst>
      <p:ext uri="{BB962C8B-B14F-4D97-AF65-F5344CB8AC3E}">
        <p14:creationId xmlns:p14="http://schemas.microsoft.com/office/powerpoint/2010/main" val="19413805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0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Basic </a:t>
            </a:r>
            <a:r>
              <a:rPr lang="en-GB" sz="1600" b="1" dirty="0">
                <a:solidFill>
                  <a:srgbClr val="C00000"/>
                </a:solidFill>
              </a:rPr>
              <a:t>Computer </a:t>
            </a: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Care &amp; Maintenance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80116" y="4654447"/>
            <a:ext cx="1850284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198046" y="1483198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70804" y="2002063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555703" y="5374802"/>
            <a:ext cx="1007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269262" y="159956"/>
            <a:ext cx="84147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Activities</a:t>
            </a:r>
            <a:endParaRPr lang="en-PG" sz="3600" b="1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590238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A6C7FDA-8DF4-01EB-F6FA-BC1FF149F775}"/>
              </a:ext>
            </a:extLst>
          </p:cNvPr>
          <p:cNvSpPr txBox="1"/>
          <p:nvPr/>
        </p:nvSpPr>
        <p:spPr>
          <a:xfrm>
            <a:off x="706100" y="2824313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1.2</a:t>
            </a:r>
            <a:endParaRPr lang="en-PG" sz="2800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1A58B90-E60C-A7DE-4917-31533DB931E6}"/>
              </a:ext>
            </a:extLst>
          </p:cNvPr>
          <p:cNvSpPr txBox="1"/>
          <p:nvPr/>
        </p:nvSpPr>
        <p:spPr>
          <a:xfrm>
            <a:off x="255990" y="2462877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1.1</a:t>
            </a:r>
            <a:endParaRPr lang="en-PG" sz="2800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4329E3D-E53F-40B9-0036-C702D89DA1C3}"/>
              </a:ext>
            </a:extLst>
          </p:cNvPr>
          <p:cNvSpPr txBox="1"/>
          <p:nvPr/>
        </p:nvSpPr>
        <p:spPr>
          <a:xfrm>
            <a:off x="728272" y="3165317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1.3</a:t>
            </a:r>
            <a:endParaRPr lang="en-PG" sz="2800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D7E8650-C033-71BC-8A4E-71D51DEAF15B}"/>
              </a:ext>
            </a:extLst>
          </p:cNvPr>
          <p:cNvSpPr txBox="1"/>
          <p:nvPr/>
        </p:nvSpPr>
        <p:spPr>
          <a:xfrm>
            <a:off x="754950" y="3618513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1.4</a:t>
            </a:r>
            <a:endParaRPr lang="en-PG" sz="2800" dirty="0"/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C4098914-2B22-71AC-3AEF-E58F6F946361}"/>
              </a:ext>
            </a:extLst>
          </p:cNvPr>
          <p:cNvSpPr/>
          <p:nvPr/>
        </p:nvSpPr>
        <p:spPr>
          <a:xfrm>
            <a:off x="70381" y="4645736"/>
            <a:ext cx="1850284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817D1C7-B89D-81DC-2987-5B5869314E80}"/>
              </a:ext>
            </a:extLst>
          </p:cNvPr>
          <p:cNvSpPr txBox="1"/>
          <p:nvPr/>
        </p:nvSpPr>
        <p:spPr>
          <a:xfrm>
            <a:off x="192205" y="4645736"/>
            <a:ext cx="1701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Activities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C211DD3-9B96-3382-95E5-7BF186D5B0C2}"/>
              </a:ext>
            </a:extLst>
          </p:cNvPr>
          <p:cNvSpPr txBox="1"/>
          <p:nvPr/>
        </p:nvSpPr>
        <p:spPr>
          <a:xfrm>
            <a:off x="2563074" y="1158263"/>
            <a:ext cx="9565025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600" b="1" dirty="0">
                <a:solidFill>
                  <a:srgbClr val="C00000"/>
                </a:solidFill>
              </a:rPr>
              <a:t>Activity 3: Steps to Use Windows Troubleshooter</a:t>
            </a:r>
            <a:endParaRPr lang="en-US" sz="2800" b="1" dirty="0"/>
          </a:p>
          <a:p>
            <a:pPr marL="971550" lvl="1" indent="-514350">
              <a:buFont typeface="+mj-lt"/>
              <a:buAutoNum type="arabicPeriod"/>
            </a:pPr>
            <a:endParaRPr lang="en-US" sz="2800" b="1" dirty="0"/>
          </a:p>
          <a:p>
            <a:pPr marL="971550" lvl="1" indent="-514350">
              <a:buFont typeface="+mj-lt"/>
              <a:buAutoNum type="arabicPeriod"/>
            </a:pPr>
            <a:r>
              <a:rPr lang="en-US" sz="2400" b="1" dirty="0"/>
              <a:t>Press Windows key + I to open Settings.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400" b="1" dirty="0"/>
              <a:t>Click on "Update &amp; Security."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400" b="1" dirty="0"/>
              <a:t>Click on "Troubleshoot" in the left pane.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400" b="1" dirty="0"/>
              <a:t>Select the appropriate troubleshooter (e.g., Internet Connections).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400" b="1" dirty="0"/>
              <a:t>Click "Run the troubleshooter."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400" b="1" dirty="0"/>
              <a:t>Follow the on-screen instructions.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400" b="1" dirty="0"/>
              <a:t>Restart your computer if prompted.</a:t>
            </a:r>
          </a:p>
        </p:txBody>
      </p:sp>
    </p:spTree>
    <p:extLst>
      <p:ext uri="{BB962C8B-B14F-4D97-AF65-F5344CB8AC3E}">
        <p14:creationId xmlns:p14="http://schemas.microsoft.com/office/powerpoint/2010/main" val="4147150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9331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Basic </a:t>
            </a:r>
            <a:r>
              <a:rPr lang="en-GB" sz="1600" b="1" dirty="0">
                <a:solidFill>
                  <a:srgbClr val="C00000"/>
                </a:solidFill>
              </a:rPr>
              <a:t>Computer </a:t>
            </a: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Care &amp; Maintenance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80116" y="4654447"/>
            <a:ext cx="1850284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198046" y="1483198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70804" y="2002063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555703" y="5374802"/>
            <a:ext cx="1007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269262" y="159956"/>
            <a:ext cx="84147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Activities</a:t>
            </a:r>
            <a:endParaRPr lang="en-PG" sz="3600" b="1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590238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A6C7FDA-8DF4-01EB-F6FA-BC1FF149F775}"/>
              </a:ext>
            </a:extLst>
          </p:cNvPr>
          <p:cNvSpPr txBox="1"/>
          <p:nvPr/>
        </p:nvSpPr>
        <p:spPr>
          <a:xfrm>
            <a:off x="706100" y="2824313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1.2</a:t>
            </a:r>
            <a:endParaRPr lang="en-PG" sz="2800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1A58B90-E60C-A7DE-4917-31533DB931E6}"/>
              </a:ext>
            </a:extLst>
          </p:cNvPr>
          <p:cNvSpPr txBox="1"/>
          <p:nvPr/>
        </p:nvSpPr>
        <p:spPr>
          <a:xfrm>
            <a:off x="255990" y="2462877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1.1</a:t>
            </a:r>
            <a:endParaRPr lang="en-PG" sz="2800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4329E3D-E53F-40B9-0036-C702D89DA1C3}"/>
              </a:ext>
            </a:extLst>
          </p:cNvPr>
          <p:cNvSpPr txBox="1"/>
          <p:nvPr/>
        </p:nvSpPr>
        <p:spPr>
          <a:xfrm>
            <a:off x="728272" y="3165317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1.3</a:t>
            </a:r>
            <a:endParaRPr lang="en-PG" sz="2800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D7E8650-C033-71BC-8A4E-71D51DEAF15B}"/>
              </a:ext>
            </a:extLst>
          </p:cNvPr>
          <p:cNvSpPr txBox="1"/>
          <p:nvPr/>
        </p:nvSpPr>
        <p:spPr>
          <a:xfrm>
            <a:off x="754950" y="3618513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1.4</a:t>
            </a:r>
            <a:endParaRPr lang="en-PG" sz="2800" dirty="0"/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C4098914-2B22-71AC-3AEF-E58F6F946361}"/>
              </a:ext>
            </a:extLst>
          </p:cNvPr>
          <p:cNvSpPr/>
          <p:nvPr/>
        </p:nvSpPr>
        <p:spPr>
          <a:xfrm>
            <a:off x="70381" y="4645736"/>
            <a:ext cx="1850284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817D1C7-B89D-81DC-2987-5B5869314E80}"/>
              </a:ext>
            </a:extLst>
          </p:cNvPr>
          <p:cNvSpPr txBox="1"/>
          <p:nvPr/>
        </p:nvSpPr>
        <p:spPr>
          <a:xfrm>
            <a:off x="192205" y="4645736"/>
            <a:ext cx="1701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Activities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C211DD3-9B96-3382-95E5-7BF186D5B0C2}"/>
              </a:ext>
            </a:extLst>
          </p:cNvPr>
          <p:cNvSpPr txBox="1"/>
          <p:nvPr/>
        </p:nvSpPr>
        <p:spPr>
          <a:xfrm>
            <a:off x="2563074" y="1158263"/>
            <a:ext cx="956502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600" b="1" dirty="0">
                <a:solidFill>
                  <a:srgbClr val="C00000"/>
                </a:solidFill>
              </a:rPr>
              <a:t>Activity 4: Installing Google Drive </a:t>
            </a:r>
            <a:endParaRPr lang="en-US" sz="2800" b="1" dirty="0"/>
          </a:p>
          <a:p>
            <a:pPr marL="971550" lvl="1" indent="-514350">
              <a:buFont typeface="+mj-lt"/>
              <a:buAutoNum type="arabicPeriod"/>
            </a:pPr>
            <a:endParaRPr lang="en-US" sz="2800" b="1" dirty="0"/>
          </a:p>
          <a:p>
            <a:pPr marL="971550" lvl="1" indent="-514350">
              <a:buFont typeface="+mj-lt"/>
              <a:buAutoNum type="arabicPeriod"/>
            </a:pPr>
            <a:r>
              <a:rPr lang="en-US" sz="2800" b="1" dirty="0"/>
              <a:t>Install Google drive file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800" b="1" dirty="0"/>
              <a:t>Log in to your Google Account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800" b="1" dirty="0"/>
              <a:t>Go to “Computer to See your Google Drive”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800" b="1" dirty="0"/>
              <a:t>Work and save files directly from the Google Drive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63C88F-E166-E39F-D043-26AFD6CB0B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4315" y="4143808"/>
            <a:ext cx="2952750" cy="155257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09822036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3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0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Basic </a:t>
            </a:r>
            <a:r>
              <a:rPr lang="en-GB" sz="1600" b="1" dirty="0">
                <a:solidFill>
                  <a:srgbClr val="C00000"/>
                </a:solidFill>
              </a:rPr>
              <a:t>Computer </a:t>
            </a: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Care &amp; Maintenance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80116" y="4654447"/>
            <a:ext cx="1850284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198046" y="1483198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70804" y="2002063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555703" y="5374802"/>
            <a:ext cx="1007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269262" y="159956"/>
            <a:ext cx="84147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Activities</a:t>
            </a:r>
            <a:endParaRPr lang="en-PG" sz="3600" b="1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590238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A6C7FDA-8DF4-01EB-F6FA-BC1FF149F775}"/>
              </a:ext>
            </a:extLst>
          </p:cNvPr>
          <p:cNvSpPr txBox="1"/>
          <p:nvPr/>
        </p:nvSpPr>
        <p:spPr>
          <a:xfrm>
            <a:off x="706100" y="2824313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1.2</a:t>
            </a:r>
            <a:endParaRPr lang="en-PG" sz="2800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1A58B90-E60C-A7DE-4917-31533DB931E6}"/>
              </a:ext>
            </a:extLst>
          </p:cNvPr>
          <p:cNvSpPr txBox="1"/>
          <p:nvPr/>
        </p:nvSpPr>
        <p:spPr>
          <a:xfrm>
            <a:off x="255990" y="2462877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1.1</a:t>
            </a:r>
            <a:endParaRPr lang="en-PG" sz="2800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4329E3D-E53F-40B9-0036-C702D89DA1C3}"/>
              </a:ext>
            </a:extLst>
          </p:cNvPr>
          <p:cNvSpPr txBox="1"/>
          <p:nvPr/>
        </p:nvSpPr>
        <p:spPr>
          <a:xfrm>
            <a:off x="720228" y="3165760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1.3</a:t>
            </a:r>
            <a:endParaRPr lang="en-PG" sz="2800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D7E8650-C033-71BC-8A4E-71D51DEAF15B}"/>
              </a:ext>
            </a:extLst>
          </p:cNvPr>
          <p:cNvSpPr txBox="1"/>
          <p:nvPr/>
        </p:nvSpPr>
        <p:spPr>
          <a:xfrm>
            <a:off x="754950" y="3618513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1.4</a:t>
            </a:r>
            <a:endParaRPr lang="en-PG" sz="2800" dirty="0"/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C4098914-2B22-71AC-3AEF-E58F6F946361}"/>
              </a:ext>
            </a:extLst>
          </p:cNvPr>
          <p:cNvSpPr/>
          <p:nvPr/>
        </p:nvSpPr>
        <p:spPr>
          <a:xfrm>
            <a:off x="70381" y="4645736"/>
            <a:ext cx="1850284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817D1C7-B89D-81DC-2987-5B5869314E80}"/>
              </a:ext>
            </a:extLst>
          </p:cNvPr>
          <p:cNvSpPr txBox="1"/>
          <p:nvPr/>
        </p:nvSpPr>
        <p:spPr>
          <a:xfrm>
            <a:off x="192205" y="4645736"/>
            <a:ext cx="1701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Activities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C211DD3-9B96-3382-95E5-7BF186D5B0C2}"/>
              </a:ext>
            </a:extLst>
          </p:cNvPr>
          <p:cNvSpPr txBox="1"/>
          <p:nvPr/>
        </p:nvSpPr>
        <p:spPr>
          <a:xfrm>
            <a:off x="2542480" y="985549"/>
            <a:ext cx="9565025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600" b="1" dirty="0">
                <a:solidFill>
                  <a:srgbClr val="C00000"/>
                </a:solidFill>
              </a:rPr>
              <a:t>Activity 4: Steps to Access and Setting up Emails</a:t>
            </a:r>
            <a:endParaRPr lang="en-US" sz="2800" b="1" dirty="0"/>
          </a:p>
          <a:p>
            <a:pPr marL="971550" lvl="1" indent="-514350">
              <a:buFont typeface="+mj-lt"/>
              <a:buAutoNum type="arabicPeriod"/>
            </a:pPr>
            <a:endParaRPr lang="en-US" sz="2800" b="1" dirty="0"/>
          </a:p>
          <a:p>
            <a:pPr marL="971550" lvl="1" indent="-514350">
              <a:buFont typeface="+mj-lt"/>
              <a:buAutoNum type="arabicPeriod"/>
            </a:pPr>
            <a:r>
              <a:rPr lang="en-US" sz="3200" b="1" dirty="0"/>
              <a:t>Connect to hotspot: “</a:t>
            </a:r>
            <a:r>
              <a:rPr lang="en-US" sz="3200" b="1" u="sng" dirty="0">
                <a:highlight>
                  <a:srgbClr val="FFFF00"/>
                </a:highlight>
              </a:rPr>
              <a:t>Huon Gulf Guest Access</a:t>
            </a:r>
            <a:r>
              <a:rPr lang="en-US" sz="3200" b="1" dirty="0"/>
              <a:t>”</a:t>
            </a:r>
          </a:p>
          <a:p>
            <a:pPr marL="971550" lvl="1" indent="-514350">
              <a:buFont typeface="+mj-lt"/>
              <a:buAutoNum type="arabicPeriod"/>
            </a:pPr>
            <a:endParaRPr lang="en-US" sz="3200" b="1" dirty="0"/>
          </a:p>
          <a:p>
            <a:pPr marL="971550" lvl="1" indent="-514350">
              <a:buFont typeface="+mj-lt"/>
              <a:buAutoNum type="arabicPeriod"/>
            </a:pPr>
            <a:r>
              <a:rPr lang="en-US" sz="3200" b="1" dirty="0"/>
              <a:t>Enter your </a:t>
            </a:r>
            <a:r>
              <a:rPr lang="en-US" sz="3200" b="1" u="sng" dirty="0">
                <a:solidFill>
                  <a:srgbClr val="0070C0"/>
                </a:solidFill>
              </a:rPr>
              <a:t>Room Number</a:t>
            </a:r>
          </a:p>
          <a:p>
            <a:pPr marL="971550" lvl="1" indent="-514350">
              <a:buFont typeface="+mj-lt"/>
              <a:buAutoNum type="arabicPeriod"/>
            </a:pPr>
            <a:endParaRPr lang="en-US" sz="3200" b="1" dirty="0">
              <a:solidFill>
                <a:srgbClr val="0070C0"/>
              </a:solidFill>
            </a:endParaRPr>
          </a:p>
          <a:p>
            <a:pPr marL="971550" lvl="1" indent="-514350">
              <a:buFont typeface="+mj-lt"/>
              <a:buAutoNum type="arabicPeriod"/>
            </a:pPr>
            <a:r>
              <a:rPr lang="en-US" sz="3200" b="1" dirty="0"/>
              <a:t>Enter your </a:t>
            </a:r>
            <a:r>
              <a:rPr lang="en-US" sz="3200" b="1" u="sng" dirty="0">
                <a:solidFill>
                  <a:srgbClr val="0070C0"/>
                </a:solidFill>
              </a:rPr>
              <a:t>Last Name</a:t>
            </a:r>
          </a:p>
        </p:txBody>
      </p:sp>
    </p:spTree>
    <p:extLst>
      <p:ext uri="{BB962C8B-B14F-4D97-AF65-F5344CB8AC3E}">
        <p14:creationId xmlns:p14="http://schemas.microsoft.com/office/powerpoint/2010/main" val="1266053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0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Basic </a:t>
            </a:r>
            <a:r>
              <a:rPr lang="en-GB" sz="1600" b="1" dirty="0">
                <a:solidFill>
                  <a:srgbClr val="C00000"/>
                </a:solidFill>
              </a:rPr>
              <a:t>Computer </a:t>
            </a: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Care &amp; Maintenance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80116" y="4654447"/>
            <a:ext cx="1850284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198046" y="1483198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70804" y="2002063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555703" y="5374802"/>
            <a:ext cx="1007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269262" y="159956"/>
            <a:ext cx="84147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Activities</a:t>
            </a:r>
            <a:endParaRPr lang="en-PG" sz="3600" b="1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590238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A6C7FDA-8DF4-01EB-F6FA-BC1FF149F775}"/>
              </a:ext>
            </a:extLst>
          </p:cNvPr>
          <p:cNvSpPr txBox="1"/>
          <p:nvPr/>
        </p:nvSpPr>
        <p:spPr>
          <a:xfrm>
            <a:off x="706100" y="2824313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1.2</a:t>
            </a:r>
            <a:endParaRPr lang="en-PG" sz="2800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1A58B90-E60C-A7DE-4917-31533DB931E6}"/>
              </a:ext>
            </a:extLst>
          </p:cNvPr>
          <p:cNvSpPr txBox="1"/>
          <p:nvPr/>
        </p:nvSpPr>
        <p:spPr>
          <a:xfrm>
            <a:off x="255990" y="2462877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1.1</a:t>
            </a:r>
            <a:endParaRPr lang="en-PG" sz="2800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4329E3D-E53F-40B9-0036-C702D89DA1C3}"/>
              </a:ext>
            </a:extLst>
          </p:cNvPr>
          <p:cNvSpPr txBox="1"/>
          <p:nvPr/>
        </p:nvSpPr>
        <p:spPr>
          <a:xfrm>
            <a:off x="720228" y="3165760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1.3</a:t>
            </a:r>
            <a:endParaRPr lang="en-PG" sz="2800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D7E8650-C033-71BC-8A4E-71D51DEAF15B}"/>
              </a:ext>
            </a:extLst>
          </p:cNvPr>
          <p:cNvSpPr txBox="1"/>
          <p:nvPr/>
        </p:nvSpPr>
        <p:spPr>
          <a:xfrm>
            <a:off x="754950" y="3618513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1.4</a:t>
            </a:r>
            <a:endParaRPr lang="en-PG" sz="2800" dirty="0"/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C4098914-2B22-71AC-3AEF-E58F6F946361}"/>
              </a:ext>
            </a:extLst>
          </p:cNvPr>
          <p:cNvSpPr/>
          <p:nvPr/>
        </p:nvSpPr>
        <p:spPr>
          <a:xfrm>
            <a:off x="70381" y="4645736"/>
            <a:ext cx="1850284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817D1C7-B89D-81DC-2987-5B5869314E80}"/>
              </a:ext>
            </a:extLst>
          </p:cNvPr>
          <p:cNvSpPr txBox="1"/>
          <p:nvPr/>
        </p:nvSpPr>
        <p:spPr>
          <a:xfrm>
            <a:off x="192205" y="4645736"/>
            <a:ext cx="1701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Activities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C211DD3-9B96-3382-95E5-7BF186D5B0C2}"/>
              </a:ext>
            </a:extLst>
          </p:cNvPr>
          <p:cNvSpPr txBox="1"/>
          <p:nvPr/>
        </p:nvSpPr>
        <p:spPr>
          <a:xfrm>
            <a:off x="2542480" y="985549"/>
            <a:ext cx="9565025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3600" b="1" dirty="0">
                <a:solidFill>
                  <a:srgbClr val="C00000"/>
                </a:solidFill>
              </a:rPr>
              <a:t>Activity 4: Steps to Access and Setting up Emails</a:t>
            </a:r>
            <a:endParaRPr lang="en-US" sz="2800" b="1" dirty="0"/>
          </a:p>
          <a:p>
            <a:pPr marL="971550" lvl="1" indent="-514350">
              <a:buFont typeface="+mj-lt"/>
              <a:buAutoNum type="arabicPeriod"/>
            </a:pPr>
            <a:endParaRPr lang="en-US" sz="1050" b="1" dirty="0"/>
          </a:p>
          <a:p>
            <a:pPr marL="971550" lvl="1" indent="-514350">
              <a:buFont typeface="+mj-lt"/>
              <a:buAutoNum type="arabicPeriod"/>
            </a:pPr>
            <a:r>
              <a:rPr lang="en-US" sz="2800" b="1" dirty="0"/>
              <a:t>Open a web browser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800" b="1" dirty="0"/>
              <a:t>Enter this URL: </a:t>
            </a:r>
            <a:r>
              <a:rPr lang="en-US" sz="2800" b="1" dirty="0">
                <a:solidFill>
                  <a:srgbClr val="0070C0"/>
                </a:solidFill>
              </a:rPr>
              <a:t>chspng.org.pg/webmail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800" b="1" dirty="0"/>
              <a:t>Enter your CHS email address and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800" b="1" dirty="0"/>
              <a:t>your password is: hm@2024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800" b="1" dirty="0"/>
              <a:t>Select a web-mail client: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7908206-2CA2-6C34-3702-28083640BE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059" y="4552070"/>
            <a:ext cx="5613974" cy="2217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0705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3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0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Basic </a:t>
            </a:r>
            <a:r>
              <a:rPr lang="en-GB" sz="1600" b="1" dirty="0">
                <a:solidFill>
                  <a:srgbClr val="C00000"/>
                </a:solidFill>
              </a:rPr>
              <a:t>Computer </a:t>
            </a: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Care &amp; Maintenance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66842" y="5145995"/>
            <a:ext cx="2346732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522627" y="5130879"/>
            <a:ext cx="11486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Q&amp;A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8DBCDB-ABC8-3BE4-2676-4F7D99903302}"/>
              </a:ext>
            </a:extLst>
          </p:cNvPr>
          <p:cNvSpPr txBox="1"/>
          <p:nvPr/>
        </p:nvSpPr>
        <p:spPr>
          <a:xfrm>
            <a:off x="306623" y="4522949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Activities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269262" y="159956"/>
            <a:ext cx="84147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 Q &amp; A / Open Discussions</a:t>
            </a:r>
            <a:endParaRPr lang="en-PG" sz="3600" b="1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590238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312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?</a:t>
            </a:r>
            <a:endParaRPr lang="en-PG" sz="2800" b="1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38" name="3D Model 37" descr="Light Gray Question mark">
                <a:extLst>
                  <a:ext uri="{FF2B5EF4-FFF2-40B4-BE49-F238E27FC236}">
                    <a16:creationId xmlns:a16="http://schemas.microsoft.com/office/drawing/2014/main" id="{02C9A0F1-3598-4824-BFC7-AB3159308A8A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63907630"/>
                  </p:ext>
                </p:extLst>
              </p:nvPr>
            </p:nvGraphicFramePr>
            <p:xfrm>
              <a:off x="5674660" y="1483198"/>
              <a:ext cx="2549740" cy="4135906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2549740" cy="4135906"/>
                    </a:xfrm>
                    <a:prstGeom prst="rect">
                      <a:avLst/>
                    </a:prstGeom>
                  </am3d:spPr>
                  <am3d:camera>
                    <am3d:pos x="0" y="0" z="5538953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3517042" d="1000000"/>
                    <am3d:preTrans dx="0" dy="-18004113" dz="-4973"/>
                    <am3d:scale>
                      <am3d:sx n="1000000" d="1000000"/>
                      <am3d:sy n="1000000" d="1000000"/>
                      <am3d:sz n="1000000" d="1000000"/>
                    </am3d:scale>
                    <am3d:rot ax="164841" ay="-164475" az="-7890"/>
                    <am3d:postTrans dx="0" dy="0" dz="0"/>
                  </am3d:trans>
                  <am3d:raster rName="Office3DRenderer" rVer="16.0.8326">
                    <am3d:blip r:embed="rId6"/>
                  </am3d:raster>
                  <am3d:objViewport viewportSz="5038443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8" name="3D Model 37" descr="Light Gray Question mark">
                <a:extLst>
                  <a:ext uri="{FF2B5EF4-FFF2-40B4-BE49-F238E27FC236}">
                    <a16:creationId xmlns:a16="http://schemas.microsoft.com/office/drawing/2014/main" id="{02C9A0F1-3598-4824-BFC7-AB3159308A8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674660" y="1483198"/>
                <a:ext cx="2549740" cy="4135906"/>
              </a:xfrm>
              <a:prstGeom prst="rect">
                <a:avLst/>
              </a:prstGeom>
            </p:spPr>
          </p:pic>
        </mc:Fallback>
      </mc:AlternateContent>
      <p:sp>
        <p:nvSpPr>
          <p:cNvPr id="44" name="TextBox 43">
            <a:extLst>
              <a:ext uri="{FF2B5EF4-FFF2-40B4-BE49-F238E27FC236}">
                <a16:creationId xmlns:a16="http://schemas.microsoft.com/office/drawing/2014/main" id="{68AB45EA-9B4E-7F09-C340-CCB83FCA1B36}"/>
              </a:ext>
            </a:extLst>
          </p:cNvPr>
          <p:cNvSpPr txBox="1"/>
          <p:nvPr/>
        </p:nvSpPr>
        <p:spPr>
          <a:xfrm>
            <a:off x="198046" y="1483198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EEC7A7CB-E5B8-B705-9511-856834FCD8D1}"/>
              </a:ext>
            </a:extLst>
          </p:cNvPr>
          <p:cNvSpPr txBox="1"/>
          <p:nvPr/>
        </p:nvSpPr>
        <p:spPr>
          <a:xfrm>
            <a:off x="170804" y="2002063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4BCC4DC7-74C0-FA73-A4BF-E3226D7C8DA2}"/>
              </a:ext>
            </a:extLst>
          </p:cNvPr>
          <p:cNvSpPr txBox="1"/>
          <p:nvPr/>
        </p:nvSpPr>
        <p:spPr>
          <a:xfrm>
            <a:off x="706100" y="2824313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1.2</a:t>
            </a:r>
            <a:endParaRPr lang="en-PG" sz="2800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4063AB7E-7425-A7D3-773E-6B3FFC896150}"/>
              </a:ext>
            </a:extLst>
          </p:cNvPr>
          <p:cNvSpPr txBox="1"/>
          <p:nvPr/>
        </p:nvSpPr>
        <p:spPr>
          <a:xfrm>
            <a:off x="255990" y="2462877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1.1</a:t>
            </a:r>
            <a:endParaRPr lang="en-PG" sz="2800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17CC376-EE8B-0F12-A852-FA6764D96F04}"/>
              </a:ext>
            </a:extLst>
          </p:cNvPr>
          <p:cNvSpPr txBox="1"/>
          <p:nvPr/>
        </p:nvSpPr>
        <p:spPr>
          <a:xfrm>
            <a:off x="728272" y="3206371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1.3</a:t>
            </a:r>
            <a:endParaRPr lang="en-PG" sz="2800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D81319F8-DED4-5C3D-C4FB-E34206D4322F}"/>
              </a:ext>
            </a:extLst>
          </p:cNvPr>
          <p:cNvSpPr txBox="1"/>
          <p:nvPr/>
        </p:nvSpPr>
        <p:spPr>
          <a:xfrm>
            <a:off x="750444" y="3582523"/>
            <a:ext cx="73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1.4</a:t>
            </a:r>
            <a:endParaRPr lang="en-PG" sz="2800" dirty="0"/>
          </a:p>
        </p:txBody>
      </p:sp>
    </p:spTree>
    <p:extLst>
      <p:ext uri="{BB962C8B-B14F-4D97-AF65-F5344CB8AC3E}">
        <p14:creationId xmlns:p14="http://schemas.microsoft.com/office/powerpoint/2010/main" val="41762487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1877</TotalTime>
  <Words>1464</Words>
  <Application>Microsoft Office PowerPoint</Application>
  <PresentationFormat>Widescreen</PresentationFormat>
  <Paragraphs>418</Paragraphs>
  <Slides>21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Abadi</vt:lpstr>
      <vt:lpstr>Arial</vt:lpstr>
      <vt:lpstr>Calibri</vt:lpstr>
      <vt:lpstr>Calibri Light</vt:lpstr>
      <vt:lpstr>Symbol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Ignatius Jerrifia</dc:creator>
  <cp:lastModifiedBy>Christian Health Services</cp:lastModifiedBy>
  <cp:revision>193</cp:revision>
  <dcterms:created xsi:type="dcterms:W3CDTF">2024-06-03T08:53:28Z</dcterms:created>
  <dcterms:modified xsi:type="dcterms:W3CDTF">2024-06-18T18:33:30Z</dcterms:modified>
</cp:coreProperties>
</file>