
<file path=[Content_Types].xml><?xml version="1.0" encoding="utf-8"?>
<Types xmlns="http://schemas.openxmlformats.org/package/2006/content-types">
  <Default Extension="glb" ContentType="model/gltf.binary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94" r:id="rId9"/>
    <p:sldId id="296" r:id="rId10"/>
    <p:sldId id="297" r:id="rId11"/>
    <p:sldId id="298" r:id="rId12"/>
    <p:sldId id="299" r:id="rId13"/>
    <p:sldId id="265" r:id="rId14"/>
    <p:sldId id="273" r:id="rId15"/>
    <p:sldId id="274" r:id="rId16"/>
    <p:sldId id="275" r:id="rId17"/>
    <p:sldId id="287" r:id="rId18"/>
    <p:sldId id="288" r:id="rId19"/>
    <p:sldId id="290" r:id="rId20"/>
    <p:sldId id="291" r:id="rId21"/>
    <p:sldId id="292" r:id="rId22"/>
    <p:sldId id="293" r:id="rId23"/>
  </p:sldIdLst>
  <p:sldSz cx="12192000" cy="6858000"/>
  <p:notesSz cx="6858000" cy="9144000"/>
  <p:defaultTextStyle>
    <a:defPPr>
      <a:defRPr lang="en-P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770D41-0DBD-FCE5-E19F-434737FB9E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031695-BAC7-E330-A15C-7F45D4C464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P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E623C0-9BDA-A8CE-56B1-C9E2B84650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FDA-0E75-4580-BFF9-7C026BFF8286}" type="datetimeFigureOut">
              <a:rPr lang="en-PG" smtClean="0"/>
              <a:t>06/19/2024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0A582A-A85F-3E38-C0ED-28CCED7B5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404772-02A5-42E2-B47D-C88383E4CB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D616C-7E36-42D1-916E-696FED07C81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10222594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6BB9D-2EC0-4605-7380-27425A72B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BB4B69-7F94-3BCA-FBC7-C5B363C047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94433D-CB31-D312-9DDE-D76A97518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FDA-0E75-4580-BFF9-7C026BFF8286}" type="datetimeFigureOut">
              <a:rPr lang="en-PG" smtClean="0"/>
              <a:t>06/19/2024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FD7145-C576-953B-4434-CF8A8EEB0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8D3FF9-9520-F241-2C55-8C8615978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D616C-7E36-42D1-916E-696FED07C81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7844248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BF7FF9-E6A0-C9FC-C8CD-03E441E07A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7C1A22-220E-B38A-8ED1-153C4A2957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1CB887-2984-2B97-A685-1E406CEB9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FDA-0E75-4580-BFF9-7C026BFF8286}" type="datetimeFigureOut">
              <a:rPr lang="en-PG" smtClean="0"/>
              <a:t>06/19/2024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92822C-5D52-B5D5-30B8-352BA239E5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2507E-95AD-9680-EBE9-2E4ACFCDF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D616C-7E36-42D1-916E-696FED07C81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33616350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1583E0-06EE-AA28-FCC2-440AD56F0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A763D2-E8DE-0CFD-808A-60CE14B120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CFB0FF-6D1F-3A8F-73DE-DE522C5F8F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C340A7-B077-191F-52FD-65BBD22EC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FDA-0E75-4580-BFF9-7C026BFF8286}" type="datetimeFigureOut">
              <a:rPr lang="en-PG" smtClean="0"/>
              <a:t>06/19/2024</a:t>
            </a:fld>
            <a:endParaRPr lang="en-P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289896-110F-ED11-4F73-A6BA67296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DC5B5-1906-3F65-FFFA-92B54866B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D616C-7E36-42D1-916E-696FED07C81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36563794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56042C-3BF6-3466-D14B-DB7AAD9A0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6DC19-E8D9-42EA-1E49-E23A2A08AC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17694A-BDD3-E361-25FE-6611F4DF32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047DA31-C7F7-429B-0BE1-CAAAE655DE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A261E8E-701C-FD89-EFA7-32669188E7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5A76E64-69CA-B754-1156-DD506D611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FDA-0E75-4580-BFF9-7C026BFF8286}" type="datetimeFigureOut">
              <a:rPr lang="en-PG" smtClean="0"/>
              <a:t>06/19/2024</a:t>
            </a:fld>
            <a:endParaRPr lang="en-P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030489-02AF-DFF5-B1FA-7E8C797C70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AA64C85-E00A-D4BD-96EA-51E37F5AD1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D616C-7E36-42D1-916E-696FED07C81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33770717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4D8D1A-3E4F-9D40-21A1-94A0C21323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473F9B-9CC9-6490-1356-345F35A88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FDA-0E75-4580-BFF9-7C026BFF8286}" type="datetimeFigureOut">
              <a:rPr lang="en-PG" smtClean="0"/>
              <a:t>06/19/2024</a:t>
            </a:fld>
            <a:endParaRPr lang="en-P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CDC1E6-B846-F61A-6ECF-A0976713F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5C448D-D22B-8798-A199-1D1825A9E4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D616C-7E36-42D1-916E-696FED07C81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4815593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E41A52D-895F-BFCA-9A51-B1A4566759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FDA-0E75-4580-BFF9-7C026BFF8286}" type="datetimeFigureOut">
              <a:rPr lang="en-PG" smtClean="0"/>
              <a:t>06/19/2024</a:t>
            </a:fld>
            <a:endParaRPr lang="en-P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314C2A4-3D69-212C-02FD-A863AFACD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0C0A1B-7D3C-0860-4735-31CF44408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D616C-7E36-42D1-916E-696FED07C81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41866465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E2192-2A4F-6C3E-594C-6D39E68C13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6BBC91-2F65-44A3-849C-B7A605C8BC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7313DD-1047-DB92-3B1E-53526BF12C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2A7085-190F-F214-8E49-5CEFEEA7B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FDA-0E75-4580-BFF9-7C026BFF8286}" type="datetimeFigureOut">
              <a:rPr lang="en-PG" smtClean="0"/>
              <a:t>06/19/2024</a:t>
            </a:fld>
            <a:endParaRPr lang="en-P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A383BC-68EC-4869-FDC9-A9B4ED320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1A33CB-10D3-8506-C513-616AC1988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D616C-7E36-42D1-916E-696FED07C81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135689438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D38AB0-A0D9-A203-4E7B-AE0824C0FE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E5B6F2C-4B33-B1AF-A1BA-001D80A5EF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P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2DA408-2A1B-08AA-7A97-19CE873C62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34409A-FA8B-A2D8-E83B-10E37647C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FDA-0E75-4580-BFF9-7C026BFF8286}" type="datetimeFigureOut">
              <a:rPr lang="en-PG" smtClean="0"/>
              <a:t>06/19/2024</a:t>
            </a:fld>
            <a:endParaRPr lang="en-P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8631FD-B4FB-F477-2919-2902B434FF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E82986-EC88-4EBD-320F-E2D96FE7F0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D616C-7E36-42D1-916E-696FED07C81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22966749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01704-45DF-7CDE-71F6-EEEAC8F006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2C3BC8-0CE5-AC39-DB70-946F9E28C4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1D5B14-981B-109A-E2FC-0A550F502B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FDA-0E75-4580-BFF9-7C026BFF8286}" type="datetimeFigureOut">
              <a:rPr lang="en-PG" smtClean="0"/>
              <a:t>06/19/2024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5D5914-A31F-05FA-9D3C-BD1D8AECD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62C0EB-8612-6A0F-A589-7F9F2D71DD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D616C-7E36-42D1-916E-696FED07C81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7474927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E7DA5C2-00D7-0100-007F-0BB25BBECD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799E99-6C74-01DB-F635-B04ACA6F5B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3640CC-3D85-7B1F-37FC-C0BF5FA99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FDA-0E75-4580-BFF9-7C026BFF8286}" type="datetimeFigureOut">
              <a:rPr lang="en-PG" smtClean="0"/>
              <a:t>06/19/2024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0C5674-16D9-C1AF-1038-428E0C887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1EFC6C-C696-9CCD-5C7C-CC81FF2506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D616C-7E36-42D1-916E-696FED07C81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52138449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5EEE25-488E-CBCA-CBB4-C5258D7F5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P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2FF845-F36C-2D95-BDCA-35F8222B3B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303CE8-B893-5624-C7E7-1201C802E9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FDA-0E75-4580-BFF9-7C026BFF8286}" type="datetimeFigureOut">
              <a:rPr lang="en-PG" smtClean="0"/>
              <a:t>06/19/2024</a:t>
            </a:fld>
            <a:endParaRPr lang="en-P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8BF159-E1BD-8D67-F412-285AF4B740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P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08B03F-989E-3C06-ED62-B82031B2DC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BD616C-7E36-42D1-916E-696FED07C81C}" type="slidenum">
              <a:rPr lang="en-PG" smtClean="0"/>
              <a:t>‹#›</a:t>
            </a:fld>
            <a:endParaRPr lang="en-PG"/>
          </a:p>
        </p:txBody>
      </p:sp>
    </p:spTree>
    <p:extLst>
      <p:ext uri="{BB962C8B-B14F-4D97-AF65-F5344CB8AC3E}">
        <p14:creationId xmlns:p14="http://schemas.microsoft.com/office/powerpoint/2010/main" val="1141796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P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microsoft.com/office/2017/06/relationships/model3d" Target="../media/model3d1.glb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microsoft.com/office/2017/06/relationships/model3d" Target="../media/model3d2.glb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microsoft.com/office/2017/06/relationships/model3d" Target="../media/model3d2.glb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svg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microsoft.com/office/2017/06/relationships/model3d" Target="../media/model3d3.glb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svg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2" y="0"/>
            <a:ext cx="12191998" cy="6858000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016343" h="6085114">
                <a:moveTo>
                  <a:pt x="0" y="0"/>
                </a:moveTo>
                <a:lnTo>
                  <a:pt x="11016343" y="0"/>
                </a:lnTo>
                <a:cubicBezTo>
                  <a:pt x="8033657" y="780143"/>
                  <a:pt x="4691744" y="351970"/>
                  <a:pt x="2068286" y="2340428"/>
                </a:cubicBezTo>
                <a:cubicBezTo>
                  <a:pt x="693057" y="3523343"/>
                  <a:pt x="689429" y="4836885"/>
                  <a:pt x="0" y="6085114"/>
                </a:cubicBez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2" y="-14426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1488046" y="1938502"/>
            <a:ext cx="102978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0070C0"/>
                </a:solidFill>
                <a:latin typeface="Abadi" panose="020B0604020104020204" pitchFamily="34" charset="0"/>
              </a:rPr>
              <a:t>Christian </a:t>
            </a:r>
            <a:r>
              <a:rPr lang="en-GB" sz="6000" b="1" dirty="0">
                <a:solidFill>
                  <a:srgbClr val="FF0000"/>
                </a:solidFill>
                <a:latin typeface="Abadi" panose="020B0604020104020204" pitchFamily="34" charset="0"/>
              </a:rPr>
              <a:t>Health</a:t>
            </a:r>
            <a:r>
              <a:rPr lang="en-GB" sz="6000" b="1" dirty="0">
                <a:solidFill>
                  <a:srgbClr val="0070C0"/>
                </a:solidFill>
                <a:latin typeface="Abadi" panose="020B0604020104020204" pitchFamily="34" charset="0"/>
              </a:rPr>
              <a:t> Services (PNG)</a:t>
            </a:r>
            <a:endParaRPr lang="en-PG" sz="6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2377210" y="2742090"/>
            <a:ext cx="7870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Financial Reporting System</a:t>
            </a:r>
            <a:endParaRPr lang="en-PG" sz="5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70CFB1-C0FF-0E59-2C8C-4123A05F4C0C}"/>
              </a:ext>
            </a:extLst>
          </p:cNvPr>
          <p:cNvSpPr txBox="1"/>
          <p:nvPr/>
        </p:nvSpPr>
        <p:spPr>
          <a:xfrm>
            <a:off x="4539342" y="4881398"/>
            <a:ext cx="292825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/>
              <a:t>Training</a:t>
            </a:r>
            <a:endParaRPr lang="en-PG" sz="6600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5419767" y="14426"/>
            <a:ext cx="1785257" cy="1861457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59480989-8510-EF74-B2C8-1A9D6C3D2CDF}"/>
              </a:ext>
            </a:extLst>
          </p:cNvPr>
          <p:cNvSpPr/>
          <p:nvPr/>
        </p:nvSpPr>
        <p:spPr>
          <a:xfrm>
            <a:off x="4539342" y="5912678"/>
            <a:ext cx="2928258" cy="62350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4" name="3D Model 23" descr="Upward Trend">
                <a:extLst>
                  <a:ext uri="{FF2B5EF4-FFF2-40B4-BE49-F238E27FC236}">
                    <a16:creationId xmlns:a16="http://schemas.microsoft.com/office/drawing/2014/main" id="{65898397-CE39-C758-1436-EF379397694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843590177"/>
                  </p:ext>
                </p:extLst>
              </p:nvPr>
            </p:nvGraphicFramePr>
            <p:xfrm>
              <a:off x="5206494" y="3465893"/>
              <a:ext cx="1499105" cy="1701703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1499105" cy="1701703"/>
                    </a:xfrm>
                    <a:prstGeom prst="rect">
                      <a:avLst/>
                    </a:prstGeom>
                  </am3d:spPr>
                  <am3d:camera>
                    <am3d:pos x="0" y="0" z="65012918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01711" d="1000000"/>
                    <am3d:preTrans dx="0" dy="-16609428" dz="0"/>
                    <am3d:scale>
                      <am3d:sx n="1000000" d="1000000"/>
                      <am3d:sy n="1000000" d="1000000"/>
                      <am3d:sz n="1000000" d="1000000"/>
                    </am3d:scale>
                    <am3d:rot ax="1221243" ay="1486972" az="530352"/>
                    <am3d:postTrans dx="0" dy="0" dz="0"/>
                  </am3d:trans>
                  <am3d:raster rName="Office3DRenderer" rVer="16.0.8326">
                    <am3d:blip r:embed="rId5"/>
                  </am3d:raster>
                  <am3d:objViewport viewportSz="2131378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4" name="3D Model 23" descr="Upward Trend">
                <a:extLst>
                  <a:ext uri="{FF2B5EF4-FFF2-40B4-BE49-F238E27FC236}">
                    <a16:creationId xmlns:a16="http://schemas.microsoft.com/office/drawing/2014/main" id="{65898397-CE39-C758-1436-EF379397694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206494" y="3465893"/>
                <a:ext cx="1499105" cy="1701703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221989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9057" y="0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Financial Reporting System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70CFB1-C0FF-0E59-2C8C-4123A05F4C0C}"/>
              </a:ext>
            </a:extLst>
          </p:cNvPr>
          <p:cNvSpPr txBox="1"/>
          <p:nvPr/>
        </p:nvSpPr>
        <p:spPr>
          <a:xfrm>
            <a:off x="170804" y="1139965"/>
            <a:ext cx="1684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</a:rPr>
              <a:t>Training</a:t>
            </a:r>
            <a:endParaRPr lang="en-PG" sz="1600" b="1" dirty="0">
              <a:solidFill>
                <a:srgbClr val="FF0000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2908948" y="1345681"/>
            <a:ext cx="830236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PG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Participants will learn and be familiar with the Reporting templates and its categories.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PG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Participants will learn how to accurately report employee salary and operational expenses using a standardized template, ensuring transparency and consistency in financial reporting.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80116" y="1497122"/>
            <a:ext cx="2346732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255990" y="1490975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5">
                    <a:lumMod val="50000"/>
                  </a:schemeClr>
                </a:solidFill>
              </a:rPr>
              <a:t>Objective</a:t>
            </a:r>
            <a:endParaRPr lang="en-PG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97136" y="2079704"/>
            <a:ext cx="1983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198044" y="2592176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Overview</a:t>
            </a:r>
            <a:endParaRPr lang="en-PG" sz="28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34468F-243E-4736-5352-513C68A84437}"/>
              </a:ext>
            </a:extLst>
          </p:cNvPr>
          <p:cNvSpPr txBox="1"/>
          <p:nvPr/>
        </p:nvSpPr>
        <p:spPr>
          <a:xfrm>
            <a:off x="258573" y="3075588"/>
            <a:ext cx="1235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Salary</a:t>
            </a:r>
            <a:endParaRPr lang="en-PG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9E8BE0-4ACE-C78C-0010-3BF54C536531}"/>
              </a:ext>
            </a:extLst>
          </p:cNvPr>
          <p:cNvSpPr txBox="1"/>
          <p:nvPr/>
        </p:nvSpPr>
        <p:spPr>
          <a:xfrm>
            <a:off x="205604" y="3630338"/>
            <a:ext cx="1983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Operational</a:t>
            </a:r>
            <a:endParaRPr lang="en-PG" sz="28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8C8834A-9DE4-5214-2D5E-4860629BE412}"/>
              </a:ext>
            </a:extLst>
          </p:cNvPr>
          <p:cNvSpPr txBox="1"/>
          <p:nvPr/>
        </p:nvSpPr>
        <p:spPr>
          <a:xfrm>
            <a:off x="276993" y="412739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Activity</a:t>
            </a:r>
            <a:endParaRPr lang="en-PG" sz="28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ADCD24D-5814-F5CF-B842-DB1F146F97F1}"/>
              </a:ext>
            </a:extLst>
          </p:cNvPr>
          <p:cNvSpPr txBox="1"/>
          <p:nvPr/>
        </p:nvSpPr>
        <p:spPr>
          <a:xfrm>
            <a:off x="255990" y="5606266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Conclusion</a:t>
            </a:r>
            <a:endParaRPr lang="en-PG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8DBCDB-ABC8-3BE4-2676-4F7D99903302}"/>
              </a:ext>
            </a:extLst>
          </p:cNvPr>
          <p:cNvSpPr txBox="1"/>
          <p:nvPr/>
        </p:nvSpPr>
        <p:spPr>
          <a:xfrm>
            <a:off x="294810" y="465061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Recap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69262" y="197071"/>
            <a:ext cx="367136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Objective</a:t>
            </a:r>
            <a:endParaRPr lang="en-PG" sz="3600" b="1" dirty="0"/>
          </a:p>
        </p:txBody>
      </p:sp>
      <p:pic>
        <p:nvPicPr>
          <p:cNvPr id="22" name="Graphic 21" descr="Head with gears">
            <a:extLst>
              <a:ext uri="{FF2B5EF4-FFF2-40B4-BE49-F238E27FC236}">
                <a16:creationId xmlns:a16="http://schemas.microsoft.com/office/drawing/2014/main" id="{BD52264A-4D63-1587-FEDB-5891AB9572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540683" y="84323"/>
            <a:ext cx="789352" cy="789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4095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0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Financial Reporting System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70CFB1-C0FF-0E59-2C8C-4123A05F4C0C}"/>
              </a:ext>
            </a:extLst>
          </p:cNvPr>
          <p:cNvSpPr txBox="1"/>
          <p:nvPr/>
        </p:nvSpPr>
        <p:spPr>
          <a:xfrm>
            <a:off x="170804" y="1139965"/>
            <a:ext cx="1684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</a:rPr>
              <a:t>Training</a:t>
            </a:r>
            <a:endParaRPr lang="en-PG" sz="1600" b="1" dirty="0">
              <a:solidFill>
                <a:srgbClr val="FF0000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2908948" y="1345681"/>
            <a:ext cx="9077448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Purpose of this this training;</a:t>
            </a:r>
            <a:endParaRPr lang="en-PG" sz="2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Ensure that you are upskilled on how to do accurate reporting especially with the financial report.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clear confusion and correct certain errors during reporting, and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make aware of the importance of accurate reporting.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Importance of Accurate Reporting</a:t>
            </a:r>
            <a:endParaRPr lang="en-PG" sz="2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the importance of Accurate Reporting?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Wingdings" panose="05000000000000000000" pitchFamily="2" charset="2"/>
              <a:buChar char=""/>
            </a:pP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Properly Track and Acquit Expenditures – Ensure that the funds are spend appropriately.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Wingdings" panose="05000000000000000000" pitchFamily="2" charset="2"/>
              <a:buChar char=""/>
            </a:pP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Budgeting – it gives a clear insight on how to develop a realistic budget.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Wingdings" panose="05000000000000000000" pitchFamily="2" charset="2"/>
              <a:buChar char=""/>
            </a:pP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Decision Making – It guides strategic decisions that align with our goals, objectives, and initiatives.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80116" y="2094022"/>
            <a:ext cx="2346732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255990" y="1490975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97136" y="2079704"/>
            <a:ext cx="2229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2060"/>
                </a:solidFill>
              </a:rPr>
              <a:t>Introduction</a:t>
            </a:r>
            <a:endParaRPr lang="en-PG" sz="2800" b="1" dirty="0">
              <a:solidFill>
                <a:srgbClr val="002060"/>
              </a:solidFill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198044" y="2592176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Overview</a:t>
            </a:r>
            <a:endParaRPr lang="en-PG" sz="28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34468F-243E-4736-5352-513C68A84437}"/>
              </a:ext>
            </a:extLst>
          </p:cNvPr>
          <p:cNvSpPr txBox="1"/>
          <p:nvPr/>
        </p:nvSpPr>
        <p:spPr>
          <a:xfrm>
            <a:off x="258573" y="3075588"/>
            <a:ext cx="1235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Salary</a:t>
            </a:r>
            <a:endParaRPr lang="en-PG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9E8BE0-4ACE-C78C-0010-3BF54C536531}"/>
              </a:ext>
            </a:extLst>
          </p:cNvPr>
          <p:cNvSpPr txBox="1"/>
          <p:nvPr/>
        </p:nvSpPr>
        <p:spPr>
          <a:xfrm>
            <a:off x="205604" y="3630338"/>
            <a:ext cx="1983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Operational</a:t>
            </a:r>
            <a:endParaRPr lang="en-PG" sz="28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8C8834A-9DE4-5214-2D5E-4860629BE412}"/>
              </a:ext>
            </a:extLst>
          </p:cNvPr>
          <p:cNvSpPr txBox="1"/>
          <p:nvPr/>
        </p:nvSpPr>
        <p:spPr>
          <a:xfrm>
            <a:off x="276993" y="412739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Activity</a:t>
            </a:r>
            <a:endParaRPr lang="en-PG" sz="28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ADCD24D-5814-F5CF-B842-DB1F146F97F1}"/>
              </a:ext>
            </a:extLst>
          </p:cNvPr>
          <p:cNvSpPr txBox="1"/>
          <p:nvPr/>
        </p:nvSpPr>
        <p:spPr>
          <a:xfrm>
            <a:off x="255990" y="5606266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Conclusion</a:t>
            </a:r>
            <a:endParaRPr lang="en-PG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8DBCDB-ABC8-3BE4-2676-4F7D99903302}"/>
              </a:ext>
            </a:extLst>
          </p:cNvPr>
          <p:cNvSpPr txBox="1"/>
          <p:nvPr/>
        </p:nvSpPr>
        <p:spPr>
          <a:xfrm>
            <a:off x="294810" y="465061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Recap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69262" y="197071"/>
            <a:ext cx="84147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Introduction to Reporting Requirement</a:t>
            </a:r>
            <a:endParaRPr lang="en-PG" sz="3600" b="1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590238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312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1</a:t>
            </a:r>
            <a:endParaRPr lang="en-PG" sz="2800" b="1" dirty="0">
              <a:solidFill>
                <a:schemeClr val="bg1"/>
              </a:solidFill>
            </a:endParaRPr>
          </a:p>
        </p:txBody>
      </p:sp>
      <p:pic>
        <p:nvPicPr>
          <p:cNvPr id="26" name="Graphic 25" descr="Checklist">
            <a:extLst>
              <a:ext uri="{FF2B5EF4-FFF2-40B4-BE49-F238E27FC236}">
                <a16:creationId xmlns:a16="http://schemas.microsoft.com/office/drawing/2014/main" id="{6BE94104-F904-A199-48B3-BC17D48B5A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53025" y="24976"/>
            <a:ext cx="818426" cy="818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8375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11005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Financial Reporting System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70CFB1-C0FF-0E59-2C8C-4123A05F4C0C}"/>
              </a:ext>
            </a:extLst>
          </p:cNvPr>
          <p:cNvSpPr txBox="1"/>
          <p:nvPr/>
        </p:nvSpPr>
        <p:spPr>
          <a:xfrm>
            <a:off x="170804" y="1139965"/>
            <a:ext cx="1684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</a:rPr>
              <a:t>Training</a:t>
            </a:r>
            <a:endParaRPr lang="en-PG" sz="1600" b="1" dirty="0">
              <a:solidFill>
                <a:srgbClr val="FF0000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102506" y="2601768"/>
            <a:ext cx="2346732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255990" y="1490975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97136" y="2079704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198044" y="2592176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Overview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34468F-243E-4736-5352-513C68A84437}"/>
              </a:ext>
            </a:extLst>
          </p:cNvPr>
          <p:cNvSpPr txBox="1"/>
          <p:nvPr/>
        </p:nvSpPr>
        <p:spPr>
          <a:xfrm>
            <a:off x="258573" y="3075588"/>
            <a:ext cx="1235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Salary</a:t>
            </a:r>
            <a:endParaRPr lang="en-PG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9E8BE0-4ACE-C78C-0010-3BF54C536531}"/>
              </a:ext>
            </a:extLst>
          </p:cNvPr>
          <p:cNvSpPr txBox="1"/>
          <p:nvPr/>
        </p:nvSpPr>
        <p:spPr>
          <a:xfrm>
            <a:off x="205604" y="3630338"/>
            <a:ext cx="1983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Operational</a:t>
            </a:r>
            <a:endParaRPr lang="en-PG" sz="28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8C8834A-9DE4-5214-2D5E-4860629BE412}"/>
              </a:ext>
            </a:extLst>
          </p:cNvPr>
          <p:cNvSpPr txBox="1"/>
          <p:nvPr/>
        </p:nvSpPr>
        <p:spPr>
          <a:xfrm>
            <a:off x="276993" y="412739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Activity</a:t>
            </a:r>
            <a:endParaRPr lang="en-PG" sz="28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ADCD24D-5814-F5CF-B842-DB1F146F97F1}"/>
              </a:ext>
            </a:extLst>
          </p:cNvPr>
          <p:cNvSpPr txBox="1"/>
          <p:nvPr/>
        </p:nvSpPr>
        <p:spPr>
          <a:xfrm>
            <a:off x="255990" y="5606266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Conclusion</a:t>
            </a:r>
            <a:endParaRPr lang="en-PG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8DBCDB-ABC8-3BE4-2676-4F7D99903302}"/>
              </a:ext>
            </a:extLst>
          </p:cNvPr>
          <p:cNvSpPr txBox="1"/>
          <p:nvPr/>
        </p:nvSpPr>
        <p:spPr>
          <a:xfrm>
            <a:off x="294810" y="465061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Recap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56424" y="166276"/>
            <a:ext cx="84147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Overview of the Reporting Templates</a:t>
            </a:r>
            <a:endParaRPr lang="en-PG" sz="3600" b="1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590238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312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2</a:t>
            </a:r>
            <a:endParaRPr lang="en-PG" sz="2800" b="1" dirty="0">
              <a:solidFill>
                <a:schemeClr val="bg1"/>
              </a:solidFill>
            </a:endParaRPr>
          </a:p>
        </p:txBody>
      </p:sp>
      <p:grpSp>
        <p:nvGrpSpPr>
          <p:cNvPr id="23" name="Group 4">
            <a:extLst>
              <a:ext uri="{FF2B5EF4-FFF2-40B4-BE49-F238E27FC236}">
                <a16:creationId xmlns:a16="http://schemas.microsoft.com/office/drawing/2014/main" id="{A8676A95-A590-1DF3-298B-61812E6458A2}"/>
              </a:ext>
            </a:extLst>
          </p:cNvPr>
          <p:cNvGrpSpPr>
            <a:grpSpLocks/>
          </p:cNvGrpSpPr>
          <p:nvPr/>
        </p:nvGrpSpPr>
        <p:grpSpPr bwMode="auto">
          <a:xfrm>
            <a:off x="2642990" y="3075588"/>
            <a:ext cx="9310383" cy="3771407"/>
            <a:chOff x="0" y="0"/>
            <a:chExt cx="67310" cy="26352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grpSpPr>
        <p:pic>
          <p:nvPicPr>
            <p:cNvPr id="605673547" name="Picture 2">
              <a:extLst>
                <a:ext uri="{FF2B5EF4-FFF2-40B4-BE49-F238E27FC236}">
                  <a16:creationId xmlns:a16="http://schemas.microsoft.com/office/drawing/2014/main" id="{2CAED823-2D02-31EE-EBA3-068AB6A9060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68" t="3168" r="1295" b="27666"/>
            <a:stretch>
              <a:fillRect/>
            </a:stretch>
          </p:blipFill>
          <p:spPr bwMode="auto">
            <a:xfrm>
              <a:off x="0" y="0"/>
              <a:ext cx="67310" cy="26352"/>
            </a:xfrm>
            <a:prstGeom prst="rect">
              <a:avLst/>
            </a:prstGeom>
            <a:noFill/>
            <a:effectLst>
              <a:outerShdw dist="38100" dir="5400000" algn="t" rotWithShape="0">
                <a:srgbClr val="000000">
                  <a:alpha val="39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Text Box 3">
              <a:extLst>
                <a:ext uri="{FF2B5EF4-FFF2-40B4-BE49-F238E27FC236}">
                  <a16:creationId xmlns:a16="http://schemas.microsoft.com/office/drawing/2014/main" id="{E7025FDD-E264-0B6A-F7FA-1EEA93C931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87" y="127"/>
              <a:ext cx="11430" cy="2730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PG" sz="1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Current Template</a:t>
              </a:r>
              <a:endParaRPr kumimoji="0" lang="en-PG" altLang="en-PG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DADF7B00-E7E8-91F7-D32B-623253A781CF}"/>
              </a:ext>
            </a:extLst>
          </p:cNvPr>
          <p:cNvSpPr/>
          <p:nvPr/>
        </p:nvSpPr>
        <p:spPr>
          <a:xfrm>
            <a:off x="3119167" y="1478519"/>
            <a:ext cx="7383733" cy="3756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82519AE-AA22-51F4-82B6-DEC388E130FD}"/>
              </a:ext>
            </a:extLst>
          </p:cNvPr>
          <p:cNvSpPr/>
          <p:nvPr/>
        </p:nvSpPr>
        <p:spPr>
          <a:xfrm>
            <a:off x="2616349" y="3075588"/>
            <a:ext cx="9317078" cy="148484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cxnSp>
        <p:nvCxnSpPr>
          <p:cNvPr id="30" name="Connector: Elbow 29">
            <a:extLst>
              <a:ext uri="{FF2B5EF4-FFF2-40B4-BE49-F238E27FC236}">
                <a16:creationId xmlns:a16="http://schemas.microsoft.com/office/drawing/2014/main" id="{A8F39EFD-BEC9-8A09-78A0-1214714C5179}"/>
              </a:ext>
            </a:extLst>
          </p:cNvPr>
          <p:cNvCxnSpPr/>
          <p:nvPr/>
        </p:nvCxnSpPr>
        <p:spPr>
          <a:xfrm rot="16200000" flipH="1">
            <a:off x="10095406" y="2096594"/>
            <a:ext cx="1475388" cy="482600"/>
          </a:xfrm>
          <a:prstGeom prst="bentConnector3">
            <a:avLst>
              <a:gd name="adj1" fmla="val 4378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2862059" y="969161"/>
            <a:ext cx="9077448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8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Salary Data Entry Form 1 – The Key Component</a:t>
            </a:r>
            <a:endParaRPr lang="en-PG" sz="2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1 – Contain Agency Information and Reporting Date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2 – Contain Position Information and Base Salary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3 – Contain Allowances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4 – Contain Deductions and Net Pay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4" name="Graphic 33" descr="Coins">
            <a:extLst>
              <a:ext uri="{FF2B5EF4-FFF2-40B4-BE49-F238E27FC236}">
                <a16:creationId xmlns:a16="http://schemas.microsoft.com/office/drawing/2014/main" id="{C124AC76-BA95-27DD-3CE7-F706EE5631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127579" y="52581"/>
            <a:ext cx="805848" cy="80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3107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11005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Financial Reporting System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70CFB1-C0FF-0E59-2C8C-4123A05F4C0C}"/>
              </a:ext>
            </a:extLst>
          </p:cNvPr>
          <p:cNvSpPr txBox="1"/>
          <p:nvPr/>
        </p:nvSpPr>
        <p:spPr>
          <a:xfrm>
            <a:off x="170804" y="1139965"/>
            <a:ext cx="1684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</a:rPr>
              <a:t>Training</a:t>
            </a:r>
            <a:endParaRPr lang="en-PG" sz="1600" b="1" dirty="0">
              <a:solidFill>
                <a:srgbClr val="FF0000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102506" y="2601768"/>
            <a:ext cx="2346732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255990" y="1490975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97136" y="2079704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198044" y="2592176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Overview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34468F-243E-4736-5352-513C68A84437}"/>
              </a:ext>
            </a:extLst>
          </p:cNvPr>
          <p:cNvSpPr txBox="1"/>
          <p:nvPr/>
        </p:nvSpPr>
        <p:spPr>
          <a:xfrm>
            <a:off x="258573" y="3075588"/>
            <a:ext cx="1235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Salary</a:t>
            </a:r>
            <a:endParaRPr lang="en-PG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9E8BE0-4ACE-C78C-0010-3BF54C536531}"/>
              </a:ext>
            </a:extLst>
          </p:cNvPr>
          <p:cNvSpPr txBox="1"/>
          <p:nvPr/>
        </p:nvSpPr>
        <p:spPr>
          <a:xfrm>
            <a:off x="205604" y="3630338"/>
            <a:ext cx="1983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Operational</a:t>
            </a:r>
            <a:endParaRPr lang="en-PG" sz="28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8C8834A-9DE4-5214-2D5E-4860629BE412}"/>
              </a:ext>
            </a:extLst>
          </p:cNvPr>
          <p:cNvSpPr txBox="1"/>
          <p:nvPr/>
        </p:nvSpPr>
        <p:spPr>
          <a:xfrm>
            <a:off x="276993" y="412739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Activity</a:t>
            </a:r>
            <a:endParaRPr lang="en-PG" sz="28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ADCD24D-5814-F5CF-B842-DB1F146F97F1}"/>
              </a:ext>
            </a:extLst>
          </p:cNvPr>
          <p:cNvSpPr txBox="1"/>
          <p:nvPr/>
        </p:nvSpPr>
        <p:spPr>
          <a:xfrm>
            <a:off x="255990" y="5606266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Conclusion</a:t>
            </a:r>
            <a:endParaRPr lang="en-PG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8DBCDB-ABC8-3BE4-2676-4F7D99903302}"/>
              </a:ext>
            </a:extLst>
          </p:cNvPr>
          <p:cNvSpPr txBox="1"/>
          <p:nvPr/>
        </p:nvSpPr>
        <p:spPr>
          <a:xfrm>
            <a:off x="294810" y="465061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Recap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69262" y="159956"/>
            <a:ext cx="84147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Overview of the Reporting Templates</a:t>
            </a:r>
            <a:endParaRPr lang="en-PG" sz="3600" b="1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590238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312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2</a:t>
            </a:r>
            <a:endParaRPr lang="en-PG" sz="2800" b="1" dirty="0">
              <a:solidFill>
                <a:schemeClr val="bg1"/>
              </a:solidFill>
            </a:endParaRPr>
          </a:p>
        </p:txBody>
      </p:sp>
      <p:grpSp>
        <p:nvGrpSpPr>
          <p:cNvPr id="23" name="Group 4">
            <a:extLst>
              <a:ext uri="{FF2B5EF4-FFF2-40B4-BE49-F238E27FC236}">
                <a16:creationId xmlns:a16="http://schemas.microsoft.com/office/drawing/2014/main" id="{A8676A95-A590-1DF3-298B-61812E6458A2}"/>
              </a:ext>
            </a:extLst>
          </p:cNvPr>
          <p:cNvGrpSpPr>
            <a:grpSpLocks/>
          </p:cNvGrpSpPr>
          <p:nvPr/>
        </p:nvGrpSpPr>
        <p:grpSpPr bwMode="auto">
          <a:xfrm>
            <a:off x="2642990" y="3075588"/>
            <a:ext cx="9310383" cy="3771407"/>
            <a:chOff x="0" y="0"/>
            <a:chExt cx="67310" cy="26352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grpSpPr>
        <p:pic>
          <p:nvPicPr>
            <p:cNvPr id="605673547" name="Picture 2">
              <a:extLst>
                <a:ext uri="{FF2B5EF4-FFF2-40B4-BE49-F238E27FC236}">
                  <a16:creationId xmlns:a16="http://schemas.microsoft.com/office/drawing/2014/main" id="{2CAED823-2D02-31EE-EBA3-068AB6A9060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68" t="3168" r="1295" b="27666"/>
            <a:stretch>
              <a:fillRect/>
            </a:stretch>
          </p:blipFill>
          <p:spPr bwMode="auto">
            <a:xfrm>
              <a:off x="0" y="0"/>
              <a:ext cx="67310" cy="26352"/>
            </a:xfrm>
            <a:prstGeom prst="rect">
              <a:avLst/>
            </a:prstGeom>
            <a:noFill/>
            <a:effectLst>
              <a:outerShdw dist="38100" dir="5400000" algn="t" rotWithShape="0">
                <a:srgbClr val="000000">
                  <a:alpha val="39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Text Box 3">
              <a:extLst>
                <a:ext uri="{FF2B5EF4-FFF2-40B4-BE49-F238E27FC236}">
                  <a16:creationId xmlns:a16="http://schemas.microsoft.com/office/drawing/2014/main" id="{E7025FDD-E264-0B6A-F7FA-1EEA93C931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87" y="127"/>
              <a:ext cx="11430" cy="2730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PG" sz="1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Current Template</a:t>
              </a:r>
              <a:endParaRPr kumimoji="0" lang="en-PG" altLang="en-PG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DADF7B00-E7E8-91F7-D32B-623253A781CF}"/>
              </a:ext>
            </a:extLst>
          </p:cNvPr>
          <p:cNvSpPr/>
          <p:nvPr/>
        </p:nvSpPr>
        <p:spPr>
          <a:xfrm>
            <a:off x="3208067" y="1811580"/>
            <a:ext cx="7002733" cy="3756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82519AE-AA22-51F4-82B6-DEC388E130FD}"/>
              </a:ext>
            </a:extLst>
          </p:cNvPr>
          <p:cNvSpPr/>
          <p:nvPr/>
        </p:nvSpPr>
        <p:spPr>
          <a:xfrm>
            <a:off x="2687370" y="4575317"/>
            <a:ext cx="2240230" cy="205341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cxnSp>
        <p:nvCxnSpPr>
          <p:cNvPr id="30" name="Connector: Elbow 29">
            <a:extLst>
              <a:ext uri="{FF2B5EF4-FFF2-40B4-BE49-F238E27FC236}">
                <a16:creationId xmlns:a16="http://schemas.microsoft.com/office/drawing/2014/main" id="{A8F39EFD-BEC9-8A09-78A0-1214714C5179}"/>
              </a:ext>
            </a:extLst>
          </p:cNvPr>
          <p:cNvCxnSpPr>
            <a:cxnSpLocks/>
          </p:cNvCxnSpPr>
          <p:nvPr/>
        </p:nvCxnSpPr>
        <p:spPr>
          <a:xfrm rot="10800000" flipV="1">
            <a:off x="4927600" y="2258736"/>
            <a:ext cx="5130800" cy="3437680"/>
          </a:xfrm>
          <a:prstGeom prst="bentConnector3">
            <a:avLst>
              <a:gd name="adj1" fmla="val 248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2862059" y="969161"/>
            <a:ext cx="9077448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8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Salary Data Entry Form 1 – The Key Component</a:t>
            </a:r>
            <a:endParaRPr lang="en-PG" sz="2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1 – Contain Agency Information and Reporting Date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2 – Contain Position Information and Base Salary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3 – Contain Allowances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4 – Contain Deductions and Net Pay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5" name="Graphic 24" descr="Coins">
            <a:extLst>
              <a:ext uri="{FF2B5EF4-FFF2-40B4-BE49-F238E27FC236}">
                <a16:creationId xmlns:a16="http://schemas.microsoft.com/office/drawing/2014/main" id="{B658FD29-170F-3465-EE40-1583065136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127579" y="52581"/>
            <a:ext cx="805848" cy="80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5029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11005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Financial Reporting System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70CFB1-C0FF-0E59-2C8C-4123A05F4C0C}"/>
              </a:ext>
            </a:extLst>
          </p:cNvPr>
          <p:cNvSpPr txBox="1"/>
          <p:nvPr/>
        </p:nvSpPr>
        <p:spPr>
          <a:xfrm>
            <a:off x="170804" y="1139965"/>
            <a:ext cx="1684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</a:rPr>
              <a:t>Training</a:t>
            </a:r>
            <a:endParaRPr lang="en-PG" sz="1600" b="1" dirty="0">
              <a:solidFill>
                <a:srgbClr val="FF0000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102506" y="2601768"/>
            <a:ext cx="2346732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255990" y="1490975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97136" y="2079704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198044" y="2592176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Overview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34468F-243E-4736-5352-513C68A84437}"/>
              </a:ext>
            </a:extLst>
          </p:cNvPr>
          <p:cNvSpPr txBox="1"/>
          <p:nvPr/>
        </p:nvSpPr>
        <p:spPr>
          <a:xfrm>
            <a:off x="258573" y="3075588"/>
            <a:ext cx="1235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Salary</a:t>
            </a:r>
            <a:endParaRPr lang="en-PG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9E8BE0-4ACE-C78C-0010-3BF54C536531}"/>
              </a:ext>
            </a:extLst>
          </p:cNvPr>
          <p:cNvSpPr txBox="1"/>
          <p:nvPr/>
        </p:nvSpPr>
        <p:spPr>
          <a:xfrm>
            <a:off x="205604" y="3630338"/>
            <a:ext cx="1983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Operational</a:t>
            </a:r>
            <a:endParaRPr lang="en-PG" sz="28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8C8834A-9DE4-5214-2D5E-4860629BE412}"/>
              </a:ext>
            </a:extLst>
          </p:cNvPr>
          <p:cNvSpPr txBox="1"/>
          <p:nvPr/>
        </p:nvSpPr>
        <p:spPr>
          <a:xfrm>
            <a:off x="276993" y="412739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Activity</a:t>
            </a:r>
            <a:endParaRPr lang="en-PG" sz="28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ADCD24D-5814-F5CF-B842-DB1F146F97F1}"/>
              </a:ext>
            </a:extLst>
          </p:cNvPr>
          <p:cNvSpPr txBox="1"/>
          <p:nvPr/>
        </p:nvSpPr>
        <p:spPr>
          <a:xfrm>
            <a:off x="255990" y="5606266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Conclusion</a:t>
            </a:r>
            <a:endParaRPr lang="en-PG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8DBCDB-ABC8-3BE4-2676-4F7D99903302}"/>
              </a:ext>
            </a:extLst>
          </p:cNvPr>
          <p:cNvSpPr txBox="1"/>
          <p:nvPr/>
        </p:nvSpPr>
        <p:spPr>
          <a:xfrm>
            <a:off x="294810" y="465061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Recap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69262" y="159956"/>
            <a:ext cx="84147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Overview of the Reporting Templates</a:t>
            </a:r>
            <a:endParaRPr lang="en-PG" sz="3600" b="1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590238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312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2</a:t>
            </a:r>
            <a:endParaRPr lang="en-PG" sz="2800" b="1" dirty="0">
              <a:solidFill>
                <a:schemeClr val="bg1"/>
              </a:solidFill>
            </a:endParaRPr>
          </a:p>
        </p:txBody>
      </p:sp>
      <p:grpSp>
        <p:nvGrpSpPr>
          <p:cNvPr id="23" name="Group 4">
            <a:extLst>
              <a:ext uri="{FF2B5EF4-FFF2-40B4-BE49-F238E27FC236}">
                <a16:creationId xmlns:a16="http://schemas.microsoft.com/office/drawing/2014/main" id="{A8676A95-A590-1DF3-298B-61812E6458A2}"/>
              </a:ext>
            </a:extLst>
          </p:cNvPr>
          <p:cNvGrpSpPr>
            <a:grpSpLocks/>
          </p:cNvGrpSpPr>
          <p:nvPr/>
        </p:nvGrpSpPr>
        <p:grpSpPr bwMode="auto">
          <a:xfrm>
            <a:off x="2642990" y="3075588"/>
            <a:ext cx="9310383" cy="3771407"/>
            <a:chOff x="0" y="0"/>
            <a:chExt cx="67310" cy="26352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grpSpPr>
        <p:pic>
          <p:nvPicPr>
            <p:cNvPr id="605673547" name="Picture 2">
              <a:extLst>
                <a:ext uri="{FF2B5EF4-FFF2-40B4-BE49-F238E27FC236}">
                  <a16:creationId xmlns:a16="http://schemas.microsoft.com/office/drawing/2014/main" id="{2CAED823-2D02-31EE-EBA3-068AB6A9060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68" t="3168" r="1295" b="27666"/>
            <a:stretch>
              <a:fillRect/>
            </a:stretch>
          </p:blipFill>
          <p:spPr bwMode="auto">
            <a:xfrm>
              <a:off x="0" y="0"/>
              <a:ext cx="67310" cy="26352"/>
            </a:xfrm>
            <a:prstGeom prst="rect">
              <a:avLst/>
            </a:prstGeom>
            <a:noFill/>
            <a:effectLst>
              <a:outerShdw dist="38100" dir="5400000" algn="t" rotWithShape="0">
                <a:srgbClr val="000000">
                  <a:alpha val="39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Text Box 3">
              <a:extLst>
                <a:ext uri="{FF2B5EF4-FFF2-40B4-BE49-F238E27FC236}">
                  <a16:creationId xmlns:a16="http://schemas.microsoft.com/office/drawing/2014/main" id="{E7025FDD-E264-0B6A-F7FA-1EEA93C931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87" y="127"/>
              <a:ext cx="11430" cy="2730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PG" sz="1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Current Template</a:t>
              </a:r>
              <a:endParaRPr kumimoji="0" lang="en-PG" altLang="en-PG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DADF7B00-E7E8-91F7-D32B-623253A781CF}"/>
              </a:ext>
            </a:extLst>
          </p:cNvPr>
          <p:cNvSpPr/>
          <p:nvPr/>
        </p:nvSpPr>
        <p:spPr>
          <a:xfrm>
            <a:off x="3258191" y="2169456"/>
            <a:ext cx="3866171" cy="422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82519AE-AA22-51F4-82B6-DEC388E130FD}"/>
              </a:ext>
            </a:extLst>
          </p:cNvPr>
          <p:cNvSpPr/>
          <p:nvPr/>
        </p:nvSpPr>
        <p:spPr>
          <a:xfrm>
            <a:off x="4953000" y="4539336"/>
            <a:ext cx="4876800" cy="205341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cxnSp>
        <p:nvCxnSpPr>
          <p:cNvPr id="30" name="Connector: Elbow 29">
            <a:extLst>
              <a:ext uri="{FF2B5EF4-FFF2-40B4-BE49-F238E27FC236}">
                <a16:creationId xmlns:a16="http://schemas.microsoft.com/office/drawing/2014/main" id="{A8F39EFD-BEC9-8A09-78A0-1214714C5179}"/>
              </a:ext>
            </a:extLst>
          </p:cNvPr>
          <p:cNvCxnSpPr>
            <a:cxnSpLocks/>
          </p:cNvCxnSpPr>
          <p:nvPr/>
        </p:nvCxnSpPr>
        <p:spPr>
          <a:xfrm>
            <a:off x="7239000" y="2318666"/>
            <a:ext cx="2310011" cy="2220671"/>
          </a:xfrm>
          <a:prstGeom prst="bentConnector3">
            <a:avLst>
              <a:gd name="adj1" fmla="val 100030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2862059" y="969161"/>
            <a:ext cx="9077448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8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Salary Data Entry Form 1 – The Key Component</a:t>
            </a:r>
            <a:endParaRPr lang="en-PG" sz="2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1 – Contain Agency Information and Reporting Date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2 – Contain Position Information and Base Salary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3 – Contain Allowances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4 – Contain Deductions and Net Pay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5" name="Graphic 24" descr="Coins">
            <a:extLst>
              <a:ext uri="{FF2B5EF4-FFF2-40B4-BE49-F238E27FC236}">
                <a16:creationId xmlns:a16="http://schemas.microsoft.com/office/drawing/2014/main" id="{095D246D-7F09-8A44-A0A6-A456CB1CA6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127579" y="52581"/>
            <a:ext cx="805848" cy="80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24916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11005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Financial Reporting System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70CFB1-C0FF-0E59-2C8C-4123A05F4C0C}"/>
              </a:ext>
            </a:extLst>
          </p:cNvPr>
          <p:cNvSpPr txBox="1"/>
          <p:nvPr/>
        </p:nvSpPr>
        <p:spPr>
          <a:xfrm>
            <a:off x="170804" y="1139965"/>
            <a:ext cx="1684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</a:rPr>
              <a:t>Training</a:t>
            </a:r>
            <a:endParaRPr lang="en-PG" sz="1600" b="1" dirty="0">
              <a:solidFill>
                <a:srgbClr val="FF0000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102506" y="2601768"/>
            <a:ext cx="2346732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255990" y="1490975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97136" y="2079704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198044" y="2592176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Overview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34468F-243E-4736-5352-513C68A84437}"/>
              </a:ext>
            </a:extLst>
          </p:cNvPr>
          <p:cNvSpPr txBox="1"/>
          <p:nvPr/>
        </p:nvSpPr>
        <p:spPr>
          <a:xfrm>
            <a:off x="258573" y="3075588"/>
            <a:ext cx="1235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Salary</a:t>
            </a:r>
            <a:endParaRPr lang="en-PG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9E8BE0-4ACE-C78C-0010-3BF54C536531}"/>
              </a:ext>
            </a:extLst>
          </p:cNvPr>
          <p:cNvSpPr txBox="1"/>
          <p:nvPr/>
        </p:nvSpPr>
        <p:spPr>
          <a:xfrm>
            <a:off x="205604" y="3630338"/>
            <a:ext cx="1983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Operational</a:t>
            </a:r>
            <a:endParaRPr lang="en-PG" sz="28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8C8834A-9DE4-5214-2D5E-4860629BE412}"/>
              </a:ext>
            </a:extLst>
          </p:cNvPr>
          <p:cNvSpPr txBox="1"/>
          <p:nvPr/>
        </p:nvSpPr>
        <p:spPr>
          <a:xfrm>
            <a:off x="276993" y="412739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Activity</a:t>
            </a:r>
            <a:endParaRPr lang="en-PG" sz="28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ADCD24D-5814-F5CF-B842-DB1F146F97F1}"/>
              </a:ext>
            </a:extLst>
          </p:cNvPr>
          <p:cNvSpPr txBox="1"/>
          <p:nvPr/>
        </p:nvSpPr>
        <p:spPr>
          <a:xfrm>
            <a:off x="255990" y="5606266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Conclusion</a:t>
            </a:r>
            <a:endParaRPr lang="en-PG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8DBCDB-ABC8-3BE4-2676-4F7D99903302}"/>
              </a:ext>
            </a:extLst>
          </p:cNvPr>
          <p:cNvSpPr txBox="1"/>
          <p:nvPr/>
        </p:nvSpPr>
        <p:spPr>
          <a:xfrm>
            <a:off x="294810" y="465061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Recap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69262" y="159956"/>
            <a:ext cx="84147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Overview of the Reporting Templates</a:t>
            </a:r>
            <a:endParaRPr lang="en-PG" sz="3600" b="1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590238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312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2</a:t>
            </a:r>
            <a:endParaRPr lang="en-PG" sz="2800" b="1" dirty="0">
              <a:solidFill>
                <a:schemeClr val="bg1"/>
              </a:solidFill>
            </a:endParaRPr>
          </a:p>
        </p:txBody>
      </p:sp>
      <p:grpSp>
        <p:nvGrpSpPr>
          <p:cNvPr id="23" name="Group 4">
            <a:extLst>
              <a:ext uri="{FF2B5EF4-FFF2-40B4-BE49-F238E27FC236}">
                <a16:creationId xmlns:a16="http://schemas.microsoft.com/office/drawing/2014/main" id="{A8676A95-A590-1DF3-298B-61812E6458A2}"/>
              </a:ext>
            </a:extLst>
          </p:cNvPr>
          <p:cNvGrpSpPr>
            <a:grpSpLocks/>
          </p:cNvGrpSpPr>
          <p:nvPr/>
        </p:nvGrpSpPr>
        <p:grpSpPr bwMode="auto">
          <a:xfrm>
            <a:off x="2642990" y="3075588"/>
            <a:ext cx="9310383" cy="3771407"/>
            <a:chOff x="0" y="0"/>
            <a:chExt cx="67310" cy="26352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grpSpPr>
        <p:pic>
          <p:nvPicPr>
            <p:cNvPr id="605673547" name="Picture 2">
              <a:extLst>
                <a:ext uri="{FF2B5EF4-FFF2-40B4-BE49-F238E27FC236}">
                  <a16:creationId xmlns:a16="http://schemas.microsoft.com/office/drawing/2014/main" id="{2CAED823-2D02-31EE-EBA3-068AB6A9060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68" t="3168" r="1295" b="27666"/>
            <a:stretch>
              <a:fillRect/>
            </a:stretch>
          </p:blipFill>
          <p:spPr bwMode="auto">
            <a:xfrm>
              <a:off x="0" y="0"/>
              <a:ext cx="67310" cy="26352"/>
            </a:xfrm>
            <a:prstGeom prst="rect">
              <a:avLst/>
            </a:prstGeom>
            <a:noFill/>
            <a:effectLst>
              <a:outerShdw dist="38100" dir="5400000" algn="t" rotWithShape="0">
                <a:srgbClr val="000000">
                  <a:alpha val="39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Text Box 3">
              <a:extLst>
                <a:ext uri="{FF2B5EF4-FFF2-40B4-BE49-F238E27FC236}">
                  <a16:creationId xmlns:a16="http://schemas.microsoft.com/office/drawing/2014/main" id="{E7025FDD-E264-0B6A-F7FA-1EEA93C931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87" y="127"/>
              <a:ext cx="11430" cy="2730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PG" sz="1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Current Template</a:t>
              </a:r>
              <a:endParaRPr kumimoji="0" lang="en-PG" altLang="en-PG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DADF7B00-E7E8-91F7-D32B-623253A781CF}"/>
              </a:ext>
            </a:extLst>
          </p:cNvPr>
          <p:cNvSpPr/>
          <p:nvPr/>
        </p:nvSpPr>
        <p:spPr>
          <a:xfrm>
            <a:off x="3269263" y="2562234"/>
            <a:ext cx="5506438" cy="3860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82519AE-AA22-51F4-82B6-DEC388E130FD}"/>
              </a:ext>
            </a:extLst>
          </p:cNvPr>
          <p:cNvSpPr/>
          <p:nvPr/>
        </p:nvSpPr>
        <p:spPr>
          <a:xfrm>
            <a:off x="9842499" y="4436937"/>
            <a:ext cx="2110873" cy="222700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cxnSp>
        <p:nvCxnSpPr>
          <p:cNvPr id="30" name="Connector: Elbow 29">
            <a:extLst>
              <a:ext uri="{FF2B5EF4-FFF2-40B4-BE49-F238E27FC236}">
                <a16:creationId xmlns:a16="http://schemas.microsoft.com/office/drawing/2014/main" id="{A8F39EFD-BEC9-8A09-78A0-1214714C5179}"/>
              </a:ext>
            </a:extLst>
          </p:cNvPr>
          <p:cNvCxnSpPr>
            <a:cxnSpLocks/>
          </p:cNvCxnSpPr>
          <p:nvPr/>
        </p:nvCxnSpPr>
        <p:spPr>
          <a:xfrm>
            <a:off x="8890341" y="2794003"/>
            <a:ext cx="1803059" cy="1620924"/>
          </a:xfrm>
          <a:prstGeom prst="bentConnector3">
            <a:avLst>
              <a:gd name="adj1" fmla="val 100009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2862059" y="969161"/>
            <a:ext cx="9077448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8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Salary Data Entry Form 1 – The Key Component</a:t>
            </a:r>
            <a:endParaRPr lang="en-PG" sz="2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1 – Contain Agency Information and Reporting Date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2 – Contain Position Information and Base Salary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3 – Contain Allowances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4 – Contain Deductions and Net Pay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5" name="Graphic 24" descr="Coins">
            <a:extLst>
              <a:ext uri="{FF2B5EF4-FFF2-40B4-BE49-F238E27FC236}">
                <a16:creationId xmlns:a16="http://schemas.microsoft.com/office/drawing/2014/main" id="{99A6254C-5A78-3492-2471-2F563BF8EFF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127579" y="52581"/>
            <a:ext cx="805848" cy="80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39420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5328" y="2047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Financial Reporting System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70CFB1-C0FF-0E59-2C8C-4123A05F4C0C}"/>
              </a:ext>
            </a:extLst>
          </p:cNvPr>
          <p:cNvSpPr txBox="1"/>
          <p:nvPr/>
        </p:nvSpPr>
        <p:spPr>
          <a:xfrm>
            <a:off x="170804" y="1139965"/>
            <a:ext cx="1684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</a:rPr>
              <a:t>Training</a:t>
            </a:r>
            <a:endParaRPr lang="en-PG" sz="1600" b="1" dirty="0">
              <a:solidFill>
                <a:srgbClr val="FF0000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102506" y="2601768"/>
            <a:ext cx="2346732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255990" y="1490975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97136" y="2079704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198044" y="2592176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Overview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34468F-243E-4736-5352-513C68A84437}"/>
              </a:ext>
            </a:extLst>
          </p:cNvPr>
          <p:cNvSpPr txBox="1"/>
          <p:nvPr/>
        </p:nvSpPr>
        <p:spPr>
          <a:xfrm>
            <a:off x="258573" y="3075588"/>
            <a:ext cx="1235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Salary</a:t>
            </a:r>
            <a:endParaRPr lang="en-PG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9E8BE0-4ACE-C78C-0010-3BF54C536531}"/>
              </a:ext>
            </a:extLst>
          </p:cNvPr>
          <p:cNvSpPr txBox="1"/>
          <p:nvPr/>
        </p:nvSpPr>
        <p:spPr>
          <a:xfrm>
            <a:off x="205604" y="3630338"/>
            <a:ext cx="1983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Operational</a:t>
            </a:r>
            <a:endParaRPr lang="en-PG" sz="28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8C8834A-9DE4-5214-2D5E-4860629BE412}"/>
              </a:ext>
            </a:extLst>
          </p:cNvPr>
          <p:cNvSpPr txBox="1"/>
          <p:nvPr/>
        </p:nvSpPr>
        <p:spPr>
          <a:xfrm>
            <a:off x="276993" y="412739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Activity</a:t>
            </a:r>
            <a:endParaRPr lang="en-PG" sz="28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ADCD24D-5814-F5CF-B842-DB1F146F97F1}"/>
              </a:ext>
            </a:extLst>
          </p:cNvPr>
          <p:cNvSpPr txBox="1"/>
          <p:nvPr/>
        </p:nvSpPr>
        <p:spPr>
          <a:xfrm>
            <a:off x="255990" y="5606266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Conclusion</a:t>
            </a:r>
            <a:endParaRPr lang="en-PG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8DBCDB-ABC8-3BE4-2676-4F7D99903302}"/>
              </a:ext>
            </a:extLst>
          </p:cNvPr>
          <p:cNvSpPr txBox="1"/>
          <p:nvPr/>
        </p:nvSpPr>
        <p:spPr>
          <a:xfrm>
            <a:off x="294810" y="465061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Recap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69262" y="159956"/>
            <a:ext cx="84147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Overview of the Reporting Templates</a:t>
            </a:r>
            <a:endParaRPr lang="en-PG" sz="3600" b="1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590238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312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2</a:t>
            </a:r>
            <a:endParaRPr lang="en-PG" sz="2800" b="1" dirty="0">
              <a:solidFill>
                <a:schemeClr val="bg1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ADF7B00-E7E8-91F7-D32B-623253A781CF}"/>
              </a:ext>
            </a:extLst>
          </p:cNvPr>
          <p:cNvSpPr/>
          <p:nvPr/>
        </p:nvSpPr>
        <p:spPr>
          <a:xfrm>
            <a:off x="3400969" y="1478519"/>
            <a:ext cx="7006752" cy="3711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pic>
        <p:nvPicPr>
          <p:cNvPr id="25" name="Graphic 24" descr="Coins">
            <a:extLst>
              <a:ext uri="{FF2B5EF4-FFF2-40B4-BE49-F238E27FC236}">
                <a16:creationId xmlns:a16="http://schemas.microsoft.com/office/drawing/2014/main" id="{99A6254C-5A78-3492-2471-2F563BF8EF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27579" y="52581"/>
            <a:ext cx="805848" cy="80584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ED6ACB8-E3EF-9954-613A-566FA30751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88881" y="3339041"/>
            <a:ext cx="5665892" cy="341407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E00FD2F-3640-B39B-CF97-63DFA4705CB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68386" y="5297329"/>
            <a:ext cx="3905451" cy="1301817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110BB1B9-4C37-19C3-FDCB-4973253BFF2D}"/>
              </a:ext>
            </a:extLst>
          </p:cNvPr>
          <p:cNvSpPr/>
          <p:nvPr/>
        </p:nvSpPr>
        <p:spPr>
          <a:xfrm>
            <a:off x="2578727" y="3357217"/>
            <a:ext cx="5585719" cy="224904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cxnSp>
        <p:nvCxnSpPr>
          <p:cNvPr id="38" name="Connector: Elbow 37">
            <a:extLst>
              <a:ext uri="{FF2B5EF4-FFF2-40B4-BE49-F238E27FC236}">
                <a16:creationId xmlns:a16="http://schemas.microsoft.com/office/drawing/2014/main" id="{80B567C3-B520-2512-30AB-6E9CAE42A3A5}"/>
              </a:ext>
            </a:extLst>
          </p:cNvPr>
          <p:cNvCxnSpPr>
            <a:cxnSpLocks/>
          </p:cNvCxnSpPr>
          <p:nvPr/>
        </p:nvCxnSpPr>
        <p:spPr>
          <a:xfrm rot="5400000">
            <a:off x="2313225" y="2208753"/>
            <a:ext cx="1516561" cy="538909"/>
          </a:xfrm>
          <a:prstGeom prst="bentConnector3">
            <a:avLst>
              <a:gd name="adj1" fmla="val -550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2862059" y="969161"/>
            <a:ext cx="9077448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8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Salary Data Entry Form 2 – The Key Component</a:t>
            </a:r>
            <a:endParaRPr lang="en-PG" sz="2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1 – Contain Agency Information and Reporting Date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2 – </a:t>
            </a:r>
            <a:r>
              <a:rPr lang="en-GB" sz="2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Contain the Source of Income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3 – Contain Administrative Expenses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4 – </a:t>
            </a:r>
            <a:r>
              <a:rPr lang="en-GB" sz="2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Other Salary Expenditure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35847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0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Financial Reporting System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70CFB1-C0FF-0E59-2C8C-4123A05F4C0C}"/>
              </a:ext>
            </a:extLst>
          </p:cNvPr>
          <p:cNvSpPr txBox="1"/>
          <p:nvPr/>
        </p:nvSpPr>
        <p:spPr>
          <a:xfrm>
            <a:off x="170804" y="1139965"/>
            <a:ext cx="1684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</a:rPr>
              <a:t>Training</a:t>
            </a:r>
            <a:endParaRPr lang="en-PG" sz="1600" b="1" dirty="0">
              <a:solidFill>
                <a:srgbClr val="FF0000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102506" y="2601768"/>
            <a:ext cx="2346732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255990" y="1490975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97136" y="2079704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198044" y="2592176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Overview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34468F-243E-4736-5352-513C68A84437}"/>
              </a:ext>
            </a:extLst>
          </p:cNvPr>
          <p:cNvSpPr txBox="1"/>
          <p:nvPr/>
        </p:nvSpPr>
        <p:spPr>
          <a:xfrm>
            <a:off x="258573" y="3075588"/>
            <a:ext cx="1235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Salary</a:t>
            </a:r>
            <a:endParaRPr lang="en-PG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9E8BE0-4ACE-C78C-0010-3BF54C536531}"/>
              </a:ext>
            </a:extLst>
          </p:cNvPr>
          <p:cNvSpPr txBox="1"/>
          <p:nvPr/>
        </p:nvSpPr>
        <p:spPr>
          <a:xfrm>
            <a:off x="205604" y="3630338"/>
            <a:ext cx="1983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Operational</a:t>
            </a:r>
            <a:endParaRPr lang="en-PG" sz="28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8C8834A-9DE4-5214-2D5E-4860629BE412}"/>
              </a:ext>
            </a:extLst>
          </p:cNvPr>
          <p:cNvSpPr txBox="1"/>
          <p:nvPr/>
        </p:nvSpPr>
        <p:spPr>
          <a:xfrm>
            <a:off x="276993" y="412739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Activity</a:t>
            </a:r>
            <a:endParaRPr lang="en-PG" sz="28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ADCD24D-5814-F5CF-B842-DB1F146F97F1}"/>
              </a:ext>
            </a:extLst>
          </p:cNvPr>
          <p:cNvSpPr txBox="1"/>
          <p:nvPr/>
        </p:nvSpPr>
        <p:spPr>
          <a:xfrm>
            <a:off x="255990" y="5606266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Conclusion</a:t>
            </a:r>
            <a:endParaRPr lang="en-PG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8DBCDB-ABC8-3BE4-2676-4F7D99903302}"/>
              </a:ext>
            </a:extLst>
          </p:cNvPr>
          <p:cNvSpPr txBox="1"/>
          <p:nvPr/>
        </p:nvSpPr>
        <p:spPr>
          <a:xfrm>
            <a:off x="294810" y="465061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Recap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69262" y="159956"/>
            <a:ext cx="84147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Overview of the Reporting Templates</a:t>
            </a:r>
            <a:endParaRPr lang="en-PG" sz="3600" b="1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590238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312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2</a:t>
            </a:r>
            <a:endParaRPr lang="en-PG" sz="2800" b="1" dirty="0">
              <a:solidFill>
                <a:schemeClr val="bg1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ADF7B00-E7E8-91F7-D32B-623253A781CF}"/>
              </a:ext>
            </a:extLst>
          </p:cNvPr>
          <p:cNvSpPr/>
          <p:nvPr/>
        </p:nvSpPr>
        <p:spPr>
          <a:xfrm>
            <a:off x="3344603" y="1834046"/>
            <a:ext cx="5506438" cy="3860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pic>
        <p:nvPicPr>
          <p:cNvPr id="25" name="Graphic 24" descr="Coins">
            <a:extLst>
              <a:ext uri="{FF2B5EF4-FFF2-40B4-BE49-F238E27FC236}">
                <a16:creationId xmlns:a16="http://schemas.microsoft.com/office/drawing/2014/main" id="{99A6254C-5A78-3492-2471-2F563BF8EF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27579" y="52581"/>
            <a:ext cx="805848" cy="80584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ED6ACB8-E3EF-9954-613A-566FA30751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99741" y="3106080"/>
            <a:ext cx="5665892" cy="359196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E00FD2F-3640-B39B-CF97-63DFA4705CB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68386" y="5297329"/>
            <a:ext cx="3905451" cy="1301817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110BB1B9-4C37-19C3-FDCB-4973253BFF2D}"/>
              </a:ext>
            </a:extLst>
          </p:cNvPr>
          <p:cNvSpPr/>
          <p:nvPr/>
        </p:nvSpPr>
        <p:spPr>
          <a:xfrm>
            <a:off x="2560706" y="5494136"/>
            <a:ext cx="5585719" cy="128087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cxnSp>
        <p:nvCxnSpPr>
          <p:cNvPr id="38" name="Connector: Elbow 37">
            <a:extLst>
              <a:ext uri="{FF2B5EF4-FFF2-40B4-BE49-F238E27FC236}">
                <a16:creationId xmlns:a16="http://schemas.microsoft.com/office/drawing/2014/main" id="{80B567C3-B520-2512-30AB-6E9CAE42A3A5}"/>
              </a:ext>
            </a:extLst>
          </p:cNvPr>
          <p:cNvCxnSpPr>
            <a:cxnSpLocks/>
          </p:cNvCxnSpPr>
          <p:nvPr/>
        </p:nvCxnSpPr>
        <p:spPr>
          <a:xfrm rot="5400000">
            <a:off x="1393251" y="3483607"/>
            <a:ext cx="3330265" cy="502813"/>
          </a:xfrm>
          <a:prstGeom prst="bentConnector3">
            <a:avLst>
              <a:gd name="adj1" fmla="val -287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2862059" y="969161"/>
            <a:ext cx="9077448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8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Salary Data Entry Form 2 – The Key Component</a:t>
            </a:r>
            <a:endParaRPr lang="en-PG" sz="2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1 – Contains Agency Information and Reporting Date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2 – </a:t>
            </a:r>
            <a:r>
              <a:rPr lang="en-GB" sz="2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Contains the Source of Income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3 – Contains Administrative Expenses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4 – </a:t>
            </a:r>
            <a:r>
              <a:rPr lang="en-GB" sz="2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Other Salary Expenditures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607647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2" y="-7368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Financial Reporting System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70CFB1-C0FF-0E59-2C8C-4123A05F4C0C}"/>
              </a:ext>
            </a:extLst>
          </p:cNvPr>
          <p:cNvSpPr txBox="1"/>
          <p:nvPr/>
        </p:nvSpPr>
        <p:spPr>
          <a:xfrm>
            <a:off x="170804" y="1139965"/>
            <a:ext cx="1684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</a:rPr>
              <a:t>Training</a:t>
            </a:r>
            <a:endParaRPr lang="en-PG" sz="1600" b="1" dirty="0">
              <a:solidFill>
                <a:srgbClr val="FF0000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102506" y="2601768"/>
            <a:ext cx="2346732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255990" y="1490975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97136" y="2079704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198044" y="2592176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Overview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34468F-243E-4736-5352-513C68A84437}"/>
              </a:ext>
            </a:extLst>
          </p:cNvPr>
          <p:cNvSpPr txBox="1"/>
          <p:nvPr/>
        </p:nvSpPr>
        <p:spPr>
          <a:xfrm>
            <a:off x="258573" y="3075588"/>
            <a:ext cx="1235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Salary</a:t>
            </a:r>
            <a:endParaRPr lang="en-PG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9E8BE0-4ACE-C78C-0010-3BF54C536531}"/>
              </a:ext>
            </a:extLst>
          </p:cNvPr>
          <p:cNvSpPr txBox="1"/>
          <p:nvPr/>
        </p:nvSpPr>
        <p:spPr>
          <a:xfrm>
            <a:off x="205604" y="3630338"/>
            <a:ext cx="1983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Operational</a:t>
            </a:r>
            <a:endParaRPr lang="en-PG" sz="28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8C8834A-9DE4-5214-2D5E-4860629BE412}"/>
              </a:ext>
            </a:extLst>
          </p:cNvPr>
          <p:cNvSpPr txBox="1"/>
          <p:nvPr/>
        </p:nvSpPr>
        <p:spPr>
          <a:xfrm>
            <a:off x="276993" y="412739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Activity</a:t>
            </a:r>
            <a:endParaRPr lang="en-PG" sz="28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ADCD24D-5814-F5CF-B842-DB1F146F97F1}"/>
              </a:ext>
            </a:extLst>
          </p:cNvPr>
          <p:cNvSpPr txBox="1"/>
          <p:nvPr/>
        </p:nvSpPr>
        <p:spPr>
          <a:xfrm>
            <a:off x="255990" y="5606266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Conclusion</a:t>
            </a:r>
            <a:endParaRPr lang="en-PG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8DBCDB-ABC8-3BE4-2676-4F7D99903302}"/>
              </a:ext>
            </a:extLst>
          </p:cNvPr>
          <p:cNvSpPr txBox="1"/>
          <p:nvPr/>
        </p:nvSpPr>
        <p:spPr>
          <a:xfrm>
            <a:off x="294810" y="465061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Recap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69262" y="159956"/>
            <a:ext cx="84147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Overview of the Reporting Templates</a:t>
            </a:r>
            <a:endParaRPr lang="en-PG" sz="3600" b="1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590238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312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2</a:t>
            </a:r>
            <a:endParaRPr lang="en-PG" sz="2800" b="1" dirty="0">
              <a:solidFill>
                <a:schemeClr val="bg1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ADF7B00-E7E8-91F7-D32B-623253A781CF}"/>
              </a:ext>
            </a:extLst>
          </p:cNvPr>
          <p:cNvSpPr/>
          <p:nvPr/>
        </p:nvSpPr>
        <p:spPr>
          <a:xfrm>
            <a:off x="3309791" y="2154101"/>
            <a:ext cx="5506438" cy="3860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pic>
        <p:nvPicPr>
          <p:cNvPr id="25" name="Graphic 24" descr="Coins">
            <a:extLst>
              <a:ext uri="{FF2B5EF4-FFF2-40B4-BE49-F238E27FC236}">
                <a16:creationId xmlns:a16="http://schemas.microsoft.com/office/drawing/2014/main" id="{99A6254C-5A78-3492-2471-2F563BF8EF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27579" y="52581"/>
            <a:ext cx="805848" cy="80584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ED6ACB8-E3EF-9954-613A-566FA30751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99741" y="3075588"/>
            <a:ext cx="5665892" cy="359196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E00FD2F-3640-B39B-CF97-63DFA4705CB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68386" y="5297329"/>
            <a:ext cx="4004637" cy="1334879"/>
          </a:xfrm>
          <a:prstGeom prst="rect">
            <a:avLst/>
          </a:prstGeom>
        </p:spPr>
      </p:pic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64435D3C-1714-DFCD-1C5A-D4A97DA0692E}"/>
              </a:ext>
            </a:extLst>
          </p:cNvPr>
          <p:cNvSpPr/>
          <p:nvPr/>
        </p:nvSpPr>
        <p:spPr>
          <a:xfrm>
            <a:off x="8118249" y="5801399"/>
            <a:ext cx="1764145" cy="174879"/>
          </a:xfrm>
          <a:prstGeom prst="roundRect">
            <a:avLst>
              <a:gd name="adj" fmla="val 5000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1CA12F0-BEA4-0542-66AD-9B4C2E93EE94}"/>
              </a:ext>
            </a:extLst>
          </p:cNvPr>
          <p:cNvSpPr txBox="1"/>
          <p:nvPr/>
        </p:nvSpPr>
        <p:spPr>
          <a:xfrm>
            <a:off x="10088488" y="2353527"/>
            <a:ext cx="2078182" cy="5232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/>
              <a:t>Salary Grant Transfer to Operational Acc.</a:t>
            </a:r>
            <a:endParaRPr lang="en-PG" sz="1400" dirty="0"/>
          </a:p>
        </p:txBody>
      </p:sp>
      <p:cxnSp>
        <p:nvCxnSpPr>
          <p:cNvPr id="34" name="Connector: Elbow 33">
            <a:extLst>
              <a:ext uri="{FF2B5EF4-FFF2-40B4-BE49-F238E27FC236}">
                <a16:creationId xmlns:a16="http://schemas.microsoft.com/office/drawing/2014/main" id="{F22936F5-5D33-7244-F24D-16E2960CEE56}"/>
              </a:ext>
            </a:extLst>
          </p:cNvPr>
          <p:cNvCxnSpPr>
            <a:cxnSpLocks/>
          </p:cNvCxnSpPr>
          <p:nvPr/>
        </p:nvCxnSpPr>
        <p:spPr>
          <a:xfrm rot="5400000">
            <a:off x="8953652" y="3805526"/>
            <a:ext cx="2791803" cy="1143752"/>
          </a:xfrm>
          <a:prstGeom prst="bentConnector3">
            <a:avLst>
              <a:gd name="adj1" fmla="val 50000"/>
            </a:avLst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36">
            <a:extLst>
              <a:ext uri="{FF2B5EF4-FFF2-40B4-BE49-F238E27FC236}">
                <a16:creationId xmlns:a16="http://schemas.microsoft.com/office/drawing/2014/main" id="{110BB1B9-4C37-19C3-FDCB-4973253BFF2D}"/>
              </a:ext>
            </a:extLst>
          </p:cNvPr>
          <p:cNvSpPr/>
          <p:nvPr/>
        </p:nvSpPr>
        <p:spPr>
          <a:xfrm>
            <a:off x="8118249" y="5325680"/>
            <a:ext cx="3955588" cy="128087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cxnSp>
        <p:nvCxnSpPr>
          <p:cNvPr id="38" name="Connector: Elbow 37">
            <a:extLst>
              <a:ext uri="{FF2B5EF4-FFF2-40B4-BE49-F238E27FC236}">
                <a16:creationId xmlns:a16="http://schemas.microsoft.com/office/drawing/2014/main" id="{80B567C3-B520-2512-30AB-6E9CAE42A3A5}"/>
              </a:ext>
            </a:extLst>
          </p:cNvPr>
          <p:cNvCxnSpPr>
            <a:cxnSpLocks/>
          </p:cNvCxnSpPr>
          <p:nvPr/>
        </p:nvCxnSpPr>
        <p:spPr>
          <a:xfrm rot="16200000" flipH="1">
            <a:off x="7788375" y="3531077"/>
            <a:ext cx="2918742" cy="539215"/>
          </a:xfrm>
          <a:prstGeom prst="bentConnector3">
            <a:avLst>
              <a:gd name="adj1" fmla="val -337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2862059" y="969161"/>
            <a:ext cx="9077448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8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Salary Data Entry Form 2 – The Key Component</a:t>
            </a:r>
            <a:endParaRPr lang="en-PG" sz="2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1 – Contains Agency Information and Reporting Date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2 – </a:t>
            </a:r>
            <a:r>
              <a:rPr lang="en-GB" sz="2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Contains the Source of Income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3 – Contains Administrative Expenses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4 – </a:t>
            </a:r>
            <a:r>
              <a:rPr lang="en-GB" sz="2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Other Salary Expenditures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59189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16716" y="0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Financial Reporting System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70CFB1-C0FF-0E59-2C8C-4123A05F4C0C}"/>
              </a:ext>
            </a:extLst>
          </p:cNvPr>
          <p:cNvSpPr txBox="1"/>
          <p:nvPr/>
        </p:nvSpPr>
        <p:spPr>
          <a:xfrm>
            <a:off x="170804" y="1139965"/>
            <a:ext cx="1684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</a:rPr>
              <a:t>Training</a:t>
            </a:r>
            <a:endParaRPr lang="en-PG" sz="1600" b="1" dirty="0">
              <a:solidFill>
                <a:srgbClr val="FF0000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102506" y="2601768"/>
            <a:ext cx="2346732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255990" y="1490975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97136" y="2079704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198044" y="2592176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Overview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34468F-243E-4736-5352-513C68A84437}"/>
              </a:ext>
            </a:extLst>
          </p:cNvPr>
          <p:cNvSpPr txBox="1"/>
          <p:nvPr/>
        </p:nvSpPr>
        <p:spPr>
          <a:xfrm>
            <a:off x="258573" y="3075588"/>
            <a:ext cx="1235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Salary</a:t>
            </a:r>
            <a:endParaRPr lang="en-PG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9E8BE0-4ACE-C78C-0010-3BF54C536531}"/>
              </a:ext>
            </a:extLst>
          </p:cNvPr>
          <p:cNvSpPr txBox="1"/>
          <p:nvPr/>
        </p:nvSpPr>
        <p:spPr>
          <a:xfrm>
            <a:off x="205604" y="3630338"/>
            <a:ext cx="1983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Operational</a:t>
            </a:r>
            <a:endParaRPr lang="en-PG" sz="28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8C8834A-9DE4-5214-2D5E-4860629BE412}"/>
              </a:ext>
            </a:extLst>
          </p:cNvPr>
          <p:cNvSpPr txBox="1"/>
          <p:nvPr/>
        </p:nvSpPr>
        <p:spPr>
          <a:xfrm>
            <a:off x="276993" y="412739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Activity</a:t>
            </a:r>
            <a:endParaRPr lang="en-PG" sz="28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ADCD24D-5814-F5CF-B842-DB1F146F97F1}"/>
              </a:ext>
            </a:extLst>
          </p:cNvPr>
          <p:cNvSpPr txBox="1"/>
          <p:nvPr/>
        </p:nvSpPr>
        <p:spPr>
          <a:xfrm>
            <a:off x="255990" y="5606266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Conclusion</a:t>
            </a:r>
            <a:endParaRPr lang="en-PG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8DBCDB-ABC8-3BE4-2676-4F7D99903302}"/>
              </a:ext>
            </a:extLst>
          </p:cNvPr>
          <p:cNvSpPr txBox="1"/>
          <p:nvPr/>
        </p:nvSpPr>
        <p:spPr>
          <a:xfrm>
            <a:off x="294810" y="465061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Recap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69262" y="159956"/>
            <a:ext cx="84147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Overview of the Reporting Templates</a:t>
            </a:r>
            <a:endParaRPr lang="en-PG" sz="3600" b="1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590238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312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2</a:t>
            </a:r>
            <a:endParaRPr lang="en-PG" sz="2800" b="1" dirty="0">
              <a:solidFill>
                <a:schemeClr val="bg1"/>
              </a:solidFill>
            </a:endParaRPr>
          </a:p>
        </p:txBody>
      </p:sp>
      <p:pic>
        <p:nvPicPr>
          <p:cNvPr id="25" name="Graphic 24" descr="Coins">
            <a:extLst>
              <a:ext uri="{FF2B5EF4-FFF2-40B4-BE49-F238E27FC236}">
                <a16:creationId xmlns:a16="http://schemas.microsoft.com/office/drawing/2014/main" id="{99A6254C-5A78-3492-2471-2F563BF8EF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27579" y="52581"/>
            <a:ext cx="805848" cy="805848"/>
          </a:xfrm>
          <a:prstGeom prst="rect">
            <a:avLst/>
          </a:prstGeom>
        </p:spPr>
      </p:pic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64435D3C-1714-DFCD-1C5A-D4A97DA0692E}"/>
              </a:ext>
            </a:extLst>
          </p:cNvPr>
          <p:cNvSpPr/>
          <p:nvPr/>
        </p:nvSpPr>
        <p:spPr>
          <a:xfrm>
            <a:off x="8118249" y="5801399"/>
            <a:ext cx="1764145" cy="174879"/>
          </a:xfrm>
          <a:prstGeom prst="roundRect">
            <a:avLst>
              <a:gd name="adj" fmla="val 50000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50CF8DA6-01F8-1DDF-E4CE-9D1BDEE23B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67172" y="3465439"/>
            <a:ext cx="9584783" cy="3339980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110BB1B9-4C37-19C3-FDCB-4973253BFF2D}"/>
              </a:ext>
            </a:extLst>
          </p:cNvPr>
          <p:cNvSpPr/>
          <p:nvPr/>
        </p:nvSpPr>
        <p:spPr>
          <a:xfrm>
            <a:off x="2560707" y="3401854"/>
            <a:ext cx="9614576" cy="337316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cxnSp>
        <p:nvCxnSpPr>
          <p:cNvPr id="38" name="Connector: Elbow 37">
            <a:extLst>
              <a:ext uri="{FF2B5EF4-FFF2-40B4-BE49-F238E27FC236}">
                <a16:creationId xmlns:a16="http://schemas.microsoft.com/office/drawing/2014/main" id="{80B567C3-B520-2512-30AB-6E9CAE42A3A5}"/>
              </a:ext>
            </a:extLst>
          </p:cNvPr>
          <p:cNvCxnSpPr>
            <a:cxnSpLocks/>
          </p:cNvCxnSpPr>
          <p:nvPr/>
        </p:nvCxnSpPr>
        <p:spPr>
          <a:xfrm>
            <a:off x="7808360" y="2727412"/>
            <a:ext cx="1238972" cy="559534"/>
          </a:xfrm>
          <a:prstGeom prst="bentConnector3">
            <a:avLst>
              <a:gd name="adj1" fmla="val 96438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DADF7B00-E7E8-91F7-D32B-623253A781CF}"/>
              </a:ext>
            </a:extLst>
          </p:cNvPr>
          <p:cNvSpPr/>
          <p:nvPr/>
        </p:nvSpPr>
        <p:spPr>
          <a:xfrm>
            <a:off x="3321392" y="2534362"/>
            <a:ext cx="4415579" cy="4615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2862059" y="969161"/>
            <a:ext cx="9077448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8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Salary Data Entry Form 2 – The Key Component</a:t>
            </a:r>
            <a:endParaRPr lang="en-PG" sz="2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1 – Contains Agency Information and Reporting Date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2 – </a:t>
            </a:r>
            <a:r>
              <a:rPr lang="en-GB" sz="2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Contains the Source of Income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3 – Contains Administrative Expenses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4 – </a:t>
            </a:r>
            <a:r>
              <a:rPr lang="en-GB" sz="2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Other Salary Expenditures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633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2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16716" y="0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Financial Reporting System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70CFB1-C0FF-0E59-2C8C-4123A05F4C0C}"/>
              </a:ext>
            </a:extLst>
          </p:cNvPr>
          <p:cNvSpPr txBox="1"/>
          <p:nvPr/>
        </p:nvSpPr>
        <p:spPr>
          <a:xfrm>
            <a:off x="170804" y="1139965"/>
            <a:ext cx="1684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</a:rPr>
              <a:t>Training</a:t>
            </a:r>
            <a:endParaRPr lang="en-PG" sz="1600" b="1" dirty="0">
              <a:solidFill>
                <a:srgbClr val="FF0000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102506" y="2601768"/>
            <a:ext cx="2346732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255990" y="1490975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97136" y="2079704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198044" y="2592176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Overview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34468F-243E-4736-5352-513C68A84437}"/>
              </a:ext>
            </a:extLst>
          </p:cNvPr>
          <p:cNvSpPr txBox="1"/>
          <p:nvPr/>
        </p:nvSpPr>
        <p:spPr>
          <a:xfrm>
            <a:off x="258573" y="3075588"/>
            <a:ext cx="1235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Salary</a:t>
            </a:r>
            <a:endParaRPr lang="en-PG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9E8BE0-4ACE-C78C-0010-3BF54C536531}"/>
              </a:ext>
            </a:extLst>
          </p:cNvPr>
          <p:cNvSpPr txBox="1"/>
          <p:nvPr/>
        </p:nvSpPr>
        <p:spPr>
          <a:xfrm>
            <a:off x="205604" y="3630338"/>
            <a:ext cx="1983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Operational</a:t>
            </a:r>
            <a:endParaRPr lang="en-PG" sz="28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8C8834A-9DE4-5214-2D5E-4860629BE412}"/>
              </a:ext>
            </a:extLst>
          </p:cNvPr>
          <p:cNvSpPr txBox="1"/>
          <p:nvPr/>
        </p:nvSpPr>
        <p:spPr>
          <a:xfrm>
            <a:off x="276993" y="412739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Activity</a:t>
            </a:r>
            <a:endParaRPr lang="en-PG" sz="28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ADCD24D-5814-F5CF-B842-DB1F146F97F1}"/>
              </a:ext>
            </a:extLst>
          </p:cNvPr>
          <p:cNvSpPr txBox="1"/>
          <p:nvPr/>
        </p:nvSpPr>
        <p:spPr>
          <a:xfrm>
            <a:off x="255990" y="5606266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Conclusion</a:t>
            </a:r>
            <a:endParaRPr lang="en-PG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8DBCDB-ABC8-3BE4-2676-4F7D99903302}"/>
              </a:ext>
            </a:extLst>
          </p:cNvPr>
          <p:cNvSpPr txBox="1"/>
          <p:nvPr/>
        </p:nvSpPr>
        <p:spPr>
          <a:xfrm>
            <a:off x="294810" y="465061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Recap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69262" y="159956"/>
            <a:ext cx="84147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Overview of the Reporting Templates</a:t>
            </a:r>
            <a:endParaRPr lang="en-PG" sz="3600" b="1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590238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312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2</a:t>
            </a:r>
            <a:endParaRPr lang="en-PG" sz="2800" b="1" dirty="0">
              <a:solidFill>
                <a:schemeClr val="bg1"/>
              </a:solidFill>
            </a:endParaRPr>
          </a:p>
        </p:txBody>
      </p:sp>
      <p:pic>
        <p:nvPicPr>
          <p:cNvPr id="25" name="Graphic 24" descr="Coins">
            <a:extLst>
              <a:ext uri="{FF2B5EF4-FFF2-40B4-BE49-F238E27FC236}">
                <a16:creationId xmlns:a16="http://schemas.microsoft.com/office/drawing/2014/main" id="{99A6254C-5A78-3492-2471-2F563BF8EF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27579" y="52581"/>
            <a:ext cx="805848" cy="80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8693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11005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Financial Reporting System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70CFB1-C0FF-0E59-2C8C-4123A05F4C0C}"/>
              </a:ext>
            </a:extLst>
          </p:cNvPr>
          <p:cNvSpPr txBox="1"/>
          <p:nvPr/>
        </p:nvSpPr>
        <p:spPr>
          <a:xfrm>
            <a:off x="170804" y="1139965"/>
            <a:ext cx="1684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</a:rPr>
              <a:t>Training</a:t>
            </a:r>
            <a:endParaRPr lang="en-PG" sz="1600" b="1" dirty="0">
              <a:solidFill>
                <a:srgbClr val="FF0000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102506" y="2601768"/>
            <a:ext cx="2346732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255990" y="1490975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97136" y="2079704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198044" y="2592176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Overview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34468F-243E-4736-5352-513C68A84437}"/>
              </a:ext>
            </a:extLst>
          </p:cNvPr>
          <p:cNvSpPr txBox="1"/>
          <p:nvPr/>
        </p:nvSpPr>
        <p:spPr>
          <a:xfrm>
            <a:off x="258573" y="3075588"/>
            <a:ext cx="1235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Salary</a:t>
            </a:r>
            <a:endParaRPr lang="en-PG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9E8BE0-4ACE-C78C-0010-3BF54C536531}"/>
              </a:ext>
            </a:extLst>
          </p:cNvPr>
          <p:cNvSpPr txBox="1"/>
          <p:nvPr/>
        </p:nvSpPr>
        <p:spPr>
          <a:xfrm>
            <a:off x="205604" y="3630338"/>
            <a:ext cx="1983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Operational</a:t>
            </a:r>
            <a:endParaRPr lang="en-PG" sz="28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8C8834A-9DE4-5214-2D5E-4860629BE412}"/>
              </a:ext>
            </a:extLst>
          </p:cNvPr>
          <p:cNvSpPr txBox="1"/>
          <p:nvPr/>
        </p:nvSpPr>
        <p:spPr>
          <a:xfrm>
            <a:off x="276993" y="412739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Activity</a:t>
            </a:r>
            <a:endParaRPr lang="en-PG" sz="28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ADCD24D-5814-F5CF-B842-DB1F146F97F1}"/>
              </a:ext>
            </a:extLst>
          </p:cNvPr>
          <p:cNvSpPr txBox="1"/>
          <p:nvPr/>
        </p:nvSpPr>
        <p:spPr>
          <a:xfrm>
            <a:off x="255990" y="5606266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Conclusion</a:t>
            </a:r>
            <a:endParaRPr lang="en-PG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8DBCDB-ABC8-3BE4-2676-4F7D99903302}"/>
              </a:ext>
            </a:extLst>
          </p:cNvPr>
          <p:cNvSpPr txBox="1"/>
          <p:nvPr/>
        </p:nvSpPr>
        <p:spPr>
          <a:xfrm>
            <a:off x="294810" y="465061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Recap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69262" y="159956"/>
            <a:ext cx="84147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Overview of the Reporting Templates</a:t>
            </a:r>
            <a:endParaRPr lang="en-PG" sz="3600" b="1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590238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312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2</a:t>
            </a:r>
            <a:endParaRPr lang="en-PG" sz="2800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2791419" y="1228928"/>
            <a:ext cx="9077448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8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Salary – The Key Component</a:t>
            </a:r>
            <a:endParaRPr lang="en-PG" sz="2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1 – Contain Agency Information and Reporting Date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2 – Contain Position Information and Base Salary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3 – Contain Allowances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4 – Contain Deductions and Net Pay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8" name="Graphic 27" descr="Presentation with org chart">
            <a:extLst>
              <a:ext uri="{FF2B5EF4-FFF2-40B4-BE49-F238E27FC236}">
                <a16:creationId xmlns:a16="http://schemas.microsoft.com/office/drawing/2014/main" id="{F456D6C9-5DC4-F728-24ED-F36E762585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40609" y="-1695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7905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11005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Financial Reporting System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70CFB1-C0FF-0E59-2C8C-4123A05F4C0C}"/>
              </a:ext>
            </a:extLst>
          </p:cNvPr>
          <p:cNvSpPr txBox="1"/>
          <p:nvPr/>
        </p:nvSpPr>
        <p:spPr>
          <a:xfrm>
            <a:off x="170804" y="1139965"/>
            <a:ext cx="1684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</a:rPr>
              <a:t>Training</a:t>
            </a:r>
            <a:endParaRPr lang="en-PG" sz="1600" b="1" dirty="0">
              <a:solidFill>
                <a:srgbClr val="FF0000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102506" y="2601768"/>
            <a:ext cx="2346732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255990" y="1490975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97136" y="2079704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198044" y="2592176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Overview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34468F-243E-4736-5352-513C68A84437}"/>
              </a:ext>
            </a:extLst>
          </p:cNvPr>
          <p:cNvSpPr txBox="1"/>
          <p:nvPr/>
        </p:nvSpPr>
        <p:spPr>
          <a:xfrm>
            <a:off x="258573" y="3075588"/>
            <a:ext cx="1235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Salary</a:t>
            </a:r>
            <a:endParaRPr lang="en-PG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9E8BE0-4ACE-C78C-0010-3BF54C536531}"/>
              </a:ext>
            </a:extLst>
          </p:cNvPr>
          <p:cNvSpPr txBox="1"/>
          <p:nvPr/>
        </p:nvSpPr>
        <p:spPr>
          <a:xfrm>
            <a:off x="205604" y="3630338"/>
            <a:ext cx="1983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Operational</a:t>
            </a:r>
            <a:endParaRPr lang="en-PG" sz="28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8C8834A-9DE4-5214-2D5E-4860629BE412}"/>
              </a:ext>
            </a:extLst>
          </p:cNvPr>
          <p:cNvSpPr txBox="1"/>
          <p:nvPr/>
        </p:nvSpPr>
        <p:spPr>
          <a:xfrm>
            <a:off x="276993" y="412739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Activity</a:t>
            </a:r>
            <a:endParaRPr lang="en-PG" sz="28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ADCD24D-5814-F5CF-B842-DB1F146F97F1}"/>
              </a:ext>
            </a:extLst>
          </p:cNvPr>
          <p:cNvSpPr txBox="1"/>
          <p:nvPr/>
        </p:nvSpPr>
        <p:spPr>
          <a:xfrm>
            <a:off x="255990" y="5606266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Conclusion</a:t>
            </a:r>
            <a:endParaRPr lang="en-PG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8DBCDB-ABC8-3BE4-2676-4F7D99903302}"/>
              </a:ext>
            </a:extLst>
          </p:cNvPr>
          <p:cNvSpPr txBox="1"/>
          <p:nvPr/>
        </p:nvSpPr>
        <p:spPr>
          <a:xfrm>
            <a:off x="294810" y="465061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Recap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69262" y="159956"/>
            <a:ext cx="84147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Overview of the Reporting Templates</a:t>
            </a:r>
            <a:endParaRPr lang="en-PG" sz="3600" b="1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590238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312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2</a:t>
            </a:r>
            <a:endParaRPr lang="en-PG" sz="2800" b="1" dirty="0">
              <a:solidFill>
                <a:schemeClr val="bg1"/>
              </a:solidFill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DEF4B463-1CE5-428A-40A5-906E87AFDF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0855" y="983089"/>
            <a:ext cx="7215777" cy="2615719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FF82850D-BC9B-31CB-AF3D-25429545CA26}"/>
              </a:ext>
            </a:extLst>
          </p:cNvPr>
          <p:cNvSpPr/>
          <p:nvPr/>
        </p:nvSpPr>
        <p:spPr>
          <a:xfrm>
            <a:off x="2559060" y="2468138"/>
            <a:ext cx="2253239" cy="13418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3B59898-F1C0-28F7-2B5D-9067C9C8C5F3}"/>
              </a:ext>
            </a:extLst>
          </p:cNvPr>
          <p:cNvSpPr/>
          <p:nvPr/>
        </p:nvSpPr>
        <p:spPr>
          <a:xfrm>
            <a:off x="4843007" y="1000650"/>
            <a:ext cx="7282384" cy="293497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3" name="Arrow: Bent-Up 22">
            <a:extLst>
              <a:ext uri="{FF2B5EF4-FFF2-40B4-BE49-F238E27FC236}">
                <a16:creationId xmlns:a16="http://schemas.microsoft.com/office/drawing/2014/main" id="{10A47078-8857-51AB-E2CA-701DF837CB68}"/>
              </a:ext>
            </a:extLst>
          </p:cNvPr>
          <p:cNvSpPr/>
          <p:nvPr/>
        </p:nvSpPr>
        <p:spPr>
          <a:xfrm rot="1191914">
            <a:off x="3878778" y="3654848"/>
            <a:ext cx="1727239" cy="482980"/>
          </a:xfrm>
          <a:prstGeom prst="bentUpArrow">
            <a:avLst>
              <a:gd name="adj1" fmla="val 3964"/>
              <a:gd name="adj2" fmla="val 14482"/>
              <a:gd name="adj3" fmla="val 25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2341673" y="970946"/>
            <a:ext cx="2559182" cy="5186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8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Operational – The Key Component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en-GB" sz="2400" b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GB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Part 1 – </a:t>
            </a: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Agency</a:t>
            </a:r>
          </a:p>
          <a:p>
            <a:pPr lvl="0"/>
            <a:r>
              <a:rPr lang="en-GB" sz="2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Information and</a:t>
            </a:r>
          </a:p>
          <a:p>
            <a:pPr lvl="0"/>
            <a:r>
              <a:rPr lang="en-GB" sz="2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Reporting Date</a:t>
            </a:r>
          </a:p>
          <a:p>
            <a:pPr lvl="0"/>
            <a:endParaRPr lang="en-PG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GB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Part 2 –   </a:t>
            </a:r>
          </a:p>
          <a:p>
            <a:pPr lvl="0"/>
            <a:r>
              <a:rPr lang="en-GB" sz="24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Income Details</a:t>
            </a:r>
          </a:p>
          <a:p>
            <a:pPr lvl="0"/>
            <a:endParaRPr lang="en-PG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GB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Part 3 – </a:t>
            </a:r>
          </a:p>
          <a:p>
            <a:pPr lvl="0"/>
            <a:r>
              <a:rPr lang="en-GB" sz="24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GB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Expenditure  </a:t>
            </a:r>
          </a:p>
          <a:p>
            <a:pPr lvl="0"/>
            <a:r>
              <a:rPr lang="en-GB" sz="2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Details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" name="Graphic 29" descr="List RTL">
            <a:extLst>
              <a:ext uri="{FF2B5EF4-FFF2-40B4-BE49-F238E27FC236}">
                <a16:creationId xmlns:a16="http://schemas.microsoft.com/office/drawing/2014/main" id="{2A30EF1C-5227-7C8C-8FD4-09AFF36FAFD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329742" y="82085"/>
            <a:ext cx="730657" cy="730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1322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5" grpId="0" animBg="1"/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11005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Financial Reporting System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70CFB1-C0FF-0E59-2C8C-4123A05F4C0C}"/>
              </a:ext>
            </a:extLst>
          </p:cNvPr>
          <p:cNvSpPr txBox="1"/>
          <p:nvPr/>
        </p:nvSpPr>
        <p:spPr>
          <a:xfrm>
            <a:off x="170804" y="1139965"/>
            <a:ext cx="1684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</a:rPr>
              <a:t>Training</a:t>
            </a:r>
            <a:endParaRPr lang="en-PG" sz="1600" b="1" dirty="0">
              <a:solidFill>
                <a:srgbClr val="FF0000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102506" y="2601768"/>
            <a:ext cx="2346732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255990" y="1490975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97136" y="2079704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198044" y="2592176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Overview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34468F-243E-4736-5352-513C68A84437}"/>
              </a:ext>
            </a:extLst>
          </p:cNvPr>
          <p:cNvSpPr txBox="1"/>
          <p:nvPr/>
        </p:nvSpPr>
        <p:spPr>
          <a:xfrm>
            <a:off x="258573" y="3075588"/>
            <a:ext cx="1235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Salary</a:t>
            </a:r>
            <a:endParaRPr lang="en-PG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9E8BE0-4ACE-C78C-0010-3BF54C536531}"/>
              </a:ext>
            </a:extLst>
          </p:cNvPr>
          <p:cNvSpPr txBox="1"/>
          <p:nvPr/>
        </p:nvSpPr>
        <p:spPr>
          <a:xfrm>
            <a:off x="205604" y="3630338"/>
            <a:ext cx="1983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Operational</a:t>
            </a:r>
            <a:endParaRPr lang="en-PG" sz="28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8C8834A-9DE4-5214-2D5E-4860629BE412}"/>
              </a:ext>
            </a:extLst>
          </p:cNvPr>
          <p:cNvSpPr txBox="1"/>
          <p:nvPr/>
        </p:nvSpPr>
        <p:spPr>
          <a:xfrm>
            <a:off x="276993" y="412739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Activity</a:t>
            </a:r>
            <a:endParaRPr lang="en-PG" sz="28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ADCD24D-5814-F5CF-B842-DB1F146F97F1}"/>
              </a:ext>
            </a:extLst>
          </p:cNvPr>
          <p:cNvSpPr txBox="1"/>
          <p:nvPr/>
        </p:nvSpPr>
        <p:spPr>
          <a:xfrm>
            <a:off x="255990" y="5606266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Conclusion</a:t>
            </a:r>
            <a:endParaRPr lang="en-PG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8DBCDB-ABC8-3BE4-2676-4F7D99903302}"/>
              </a:ext>
            </a:extLst>
          </p:cNvPr>
          <p:cNvSpPr txBox="1"/>
          <p:nvPr/>
        </p:nvSpPr>
        <p:spPr>
          <a:xfrm>
            <a:off x="294810" y="465061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Recap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69262" y="159956"/>
            <a:ext cx="84147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Overview of the Reporting Templates</a:t>
            </a:r>
            <a:endParaRPr lang="en-PG" sz="3600" b="1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590238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312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2</a:t>
            </a:r>
            <a:endParaRPr lang="en-PG" sz="2800" b="1" dirty="0">
              <a:solidFill>
                <a:schemeClr val="bg1"/>
              </a:solidFill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3B59898-F1C0-28F7-2B5D-9067C9C8C5F3}"/>
              </a:ext>
            </a:extLst>
          </p:cNvPr>
          <p:cNvSpPr/>
          <p:nvPr/>
        </p:nvSpPr>
        <p:spPr>
          <a:xfrm>
            <a:off x="4843007" y="1490974"/>
            <a:ext cx="7090420" cy="244465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337668C-1380-102D-B0A6-97547BF50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1985" y="1698653"/>
            <a:ext cx="6952464" cy="1806229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FF82850D-BC9B-31CB-AF3D-25429545CA26}"/>
              </a:ext>
            </a:extLst>
          </p:cNvPr>
          <p:cNvSpPr/>
          <p:nvPr/>
        </p:nvSpPr>
        <p:spPr>
          <a:xfrm>
            <a:off x="2625633" y="3852708"/>
            <a:ext cx="2114770" cy="9732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2341673" y="970946"/>
            <a:ext cx="2559182" cy="5186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8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Operational – The Key Component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en-GB" sz="2400" b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GB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Part 1 – </a:t>
            </a: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Agency</a:t>
            </a:r>
          </a:p>
          <a:p>
            <a:pPr lvl="0"/>
            <a:r>
              <a:rPr lang="en-GB" sz="2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Information and</a:t>
            </a:r>
          </a:p>
          <a:p>
            <a:pPr lvl="0"/>
            <a:r>
              <a:rPr lang="en-GB" sz="2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Reporting Date</a:t>
            </a:r>
          </a:p>
          <a:p>
            <a:pPr lvl="0"/>
            <a:endParaRPr lang="en-PG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GB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Part 2 –   </a:t>
            </a:r>
          </a:p>
          <a:p>
            <a:pPr lvl="0"/>
            <a:r>
              <a:rPr lang="en-GB" sz="24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Income Details</a:t>
            </a:r>
          </a:p>
          <a:p>
            <a:pPr lvl="0"/>
            <a:endParaRPr lang="en-PG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GB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Part 3 – </a:t>
            </a:r>
          </a:p>
          <a:p>
            <a:pPr lvl="0"/>
            <a:r>
              <a:rPr lang="en-GB" sz="24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GB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Expenditure  </a:t>
            </a:r>
          </a:p>
          <a:p>
            <a:pPr lvl="0"/>
            <a:r>
              <a:rPr lang="en-GB" sz="2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Details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Arrow: Bent-Up 22">
            <a:extLst>
              <a:ext uri="{FF2B5EF4-FFF2-40B4-BE49-F238E27FC236}">
                <a16:creationId xmlns:a16="http://schemas.microsoft.com/office/drawing/2014/main" id="{B41DD359-B5DD-E000-D13C-8E4CBB20408E}"/>
              </a:ext>
            </a:extLst>
          </p:cNvPr>
          <p:cNvSpPr/>
          <p:nvPr/>
        </p:nvSpPr>
        <p:spPr>
          <a:xfrm>
            <a:off x="4740403" y="3985400"/>
            <a:ext cx="1569278" cy="482980"/>
          </a:xfrm>
          <a:prstGeom prst="bentUpArrow">
            <a:avLst>
              <a:gd name="adj1" fmla="val 3964"/>
              <a:gd name="adj2" fmla="val 14482"/>
              <a:gd name="adj3" fmla="val 25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pic>
        <p:nvPicPr>
          <p:cNvPr id="25" name="Graphic 24" descr="List RTL">
            <a:extLst>
              <a:ext uri="{FF2B5EF4-FFF2-40B4-BE49-F238E27FC236}">
                <a16:creationId xmlns:a16="http://schemas.microsoft.com/office/drawing/2014/main" id="{3B958446-D0BA-CE8E-EFA0-26E78971C7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329742" y="82085"/>
            <a:ext cx="730657" cy="730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67386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27" grpId="0" animBg="1"/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11005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Financial Reporting System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70CFB1-C0FF-0E59-2C8C-4123A05F4C0C}"/>
              </a:ext>
            </a:extLst>
          </p:cNvPr>
          <p:cNvSpPr txBox="1"/>
          <p:nvPr/>
        </p:nvSpPr>
        <p:spPr>
          <a:xfrm>
            <a:off x="170804" y="1139965"/>
            <a:ext cx="1684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</a:rPr>
              <a:t>Training</a:t>
            </a:r>
            <a:endParaRPr lang="en-PG" sz="1600" b="1" dirty="0">
              <a:solidFill>
                <a:srgbClr val="FF0000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102506" y="2601768"/>
            <a:ext cx="2346732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255990" y="1490975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97136" y="2079704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198044" y="2592176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Overview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34468F-243E-4736-5352-513C68A84437}"/>
              </a:ext>
            </a:extLst>
          </p:cNvPr>
          <p:cNvSpPr txBox="1"/>
          <p:nvPr/>
        </p:nvSpPr>
        <p:spPr>
          <a:xfrm>
            <a:off x="258573" y="3075588"/>
            <a:ext cx="1235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Salary</a:t>
            </a:r>
            <a:endParaRPr lang="en-PG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9E8BE0-4ACE-C78C-0010-3BF54C536531}"/>
              </a:ext>
            </a:extLst>
          </p:cNvPr>
          <p:cNvSpPr txBox="1"/>
          <p:nvPr/>
        </p:nvSpPr>
        <p:spPr>
          <a:xfrm>
            <a:off x="205604" y="3630338"/>
            <a:ext cx="1983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Operational</a:t>
            </a:r>
            <a:endParaRPr lang="en-PG" sz="28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8C8834A-9DE4-5214-2D5E-4860629BE412}"/>
              </a:ext>
            </a:extLst>
          </p:cNvPr>
          <p:cNvSpPr txBox="1"/>
          <p:nvPr/>
        </p:nvSpPr>
        <p:spPr>
          <a:xfrm>
            <a:off x="276993" y="412739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Activity</a:t>
            </a:r>
            <a:endParaRPr lang="en-PG" sz="28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ADCD24D-5814-F5CF-B842-DB1F146F97F1}"/>
              </a:ext>
            </a:extLst>
          </p:cNvPr>
          <p:cNvSpPr txBox="1"/>
          <p:nvPr/>
        </p:nvSpPr>
        <p:spPr>
          <a:xfrm>
            <a:off x="255990" y="5606266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Conclusion</a:t>
            </a:r>
            <a:endParaRPr lang="en-PG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8DBCDB-ABC8-3BE4-2676-4F7D99903302}"/>
              </a:ext>
            </a:extLst>
          </p:cNvPr>
          <p:cNvSpPr txBox="1"/>
          <p:nvPr/>
        </p:nvSpPr>
        <p:spPr>
          <a:xfrm>
            <a:off x="294810" y="465061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Recap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69262" y="159956"/>
            <a:ext cx="84147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Overview of the Reporting Templates</a:t>
            </a:r>
            <a:endParaRPr lang="en-PG" sz="3600" b="1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590238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312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2</a:t>
            </a:r>
            <a:endParaRPr lang="en-PG" sz="2800" b="1" dirty="0">
              <a:solidFill>
                <a:schemeClr val="bg1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F82850D-BC9B-31CB-AF3D-25429545CA26}"/>
              </a:ext>
            </a:extLst>
          </p:cNvPr>
          <p:cNvSpPr/>
          <p:nvPr/>
        </p:nvSpPr>
        <p:spPr>
          <a:xfrm>
            <a:off x="2627377" y="4913761"/>
            <a:ext cx="1800320" cy="11227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3B59898-F1C0-28F7-2B5D-9067C9C8C5F3}"/>
              </a:ext>
            </a:extLst>
          </p:cNvPr>
          <p:cNvSpPr/>
          <p:nvPr/>
        </p:nvSpPr>
        <p:spPr>
          <a:xfrm>
            <a:off x="6480448" y="1020018"/>
            <a:ext cx="3571958" cy="567802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3802078C-83C2-3959-93F9-E0E28C5E69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3053" y="1042953"/>
            <a:ext cx="3358249" cy="553564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2341673" y="970946"/>
            <a:ext cx="2559182" cy="5186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8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Operational – The Key Component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en-GB" sz="2400" b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GB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Part 1 – </a:t>
            </a: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Agency</a:t>
            </a:r>
          </a:p>
          <a:p>
            <a:pPr lvl="0"/>
            <a:r>
              <a:rPr lang="en-GB" sz="2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Information and</a:t>
            </a:r>
          </a:p>
          <a:p>
            <a:pPr lvl="0"/>
            <a:r>
              <a:rPr lang="en-GB" sz="2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Reporting Date</a:t>
            </a:r>
          </a:p>
          <a:p>
            <a:pPr lvl="0"/>
            <a:endParaRPr lang="en-PG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GB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Part 2 –   </a:t>
            </a:r>
          </a:p>
          <a:p>
            <a:pPr lvl="0"/>
            <a:r>
              <a:rPr lang="en-GB" sz="24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Income Details</a:t>
            </a:r>
          </a:p>
          <a:p>
            <a:pPr lvl="0"/>
            <a:endParaRPr lang="en-PG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GB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Part 3 – </a:t>
            </a:r>
          </a:p>
          <a:p>
            <a:pPr lvl="0"/>
            <a:r>
              <a:rPr lang="en-GB" sz="24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GB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Expenditure  </a:t>
            </a:r>
          </a:p>
          <a:p>
            <a:pPr lvl="0"/>
            <a:r>
              <a:rPr lang="en-GB" sz="2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Details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Arrow: Bent-Up 22">
            <a:extLst>
              <a:ext uri="{FF2B5EF4-FFF2-40B4-BE49-F238E27FC236}">
                <a16:creationId xmlns:a16="http://schemas.microsoft.com/office/drawing/2014/main" id="{09EE3D56-B227-C1DB-94D8-564B6FBB360A}"/>
              </a:ext>
            </a:extLst>
          </p:cNvPr>
          <p:cNvSpPr/>
          <p:nvPr/>
        </p:nvSpPr>
        <p:spPr>
          <a:xfrm rot="2248972">
            <a:off x="4726293" y="4715176"/>
            <a:ext cx="1569278" cy="1434996"/>
          </a:xfrm>
          <a:prstGeom prst="bentUpArrow">
            <a:avLst>
              <a:gd name="adj1" fmla="val 2040"/>
              <a:gd name="adj2" fmla="val 6598"/>
              <a:gd name="adj3" fmla="val 1326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pic>
        <p:nvPicPr>
          <p:cNvPr id="24" name="Graphic 23" descr="List RTL">
            <a:extLst>
              <a:ext uri="{FF2B5EF4-FFF2-40B4-BE49-F238E27FC236}">
                <a16:creationId xmlns:a16="http://schemas.microsoft.com/office/drawing/2014/main" id="{FC24E37C-3225-F187-305A-E4598A722D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329742" y="82085"/>
            <a:ext cx="730657" cy="730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9394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5" grpId="0" animBg="1"/>
      <p:bldP spid="2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11005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Financial Reporting System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70CFB1-C0FF-0E59-2C8C-4123A05F4C0C}"/>
              </a:ext>
            </a:extLst>
          </p:cNvPr>
          <p:cNvSpPr txBox="1"/>
          <p:nvPr/>
        </p:nvSpPr>
        <p:spPr>
          <a:xfrm>
            <a:off x="170804" y="1139965"/>
            <a:ext cx="1684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</a:rPr>
              <a:t>Training</a:t>
            </a:r>
            <a:endParaRPr lang="en-PG" sz="1600" b="1" dirty="0">
              <a:solidFill>
                <a:srgbClr val="FF0000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102506" y="3100243"/>
            <a:ext cx="2346732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255990" y="1490975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97136" y="2079704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198044" y="2592176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Overview</a:t>
            </a:r>
            <a:endParaRPr lang="en-PG" sz="28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34468F-243E-4736-5352-513C68A84437}"/>
              </a:ext>
            </a:extLst>
          </p:cNvPr>
          <p:cNvSpPr txBox="1"/>
          <p:nvPr/>
        </p:nvSpPr>
        <p:spPr>
          <a:xfrm>
            <a:off x="258573" y="3075588"/>
            <a:ext cx="1235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Salary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9E8BE0-4ACE-C78C-0010-3BF54C536531}"/>
              </a:ext>
            </a:extLst>
          </p:cNvPr>
          <p:cNvSpPr txBox="1"/>
          <p:nvPr/>
        </p:nvSpPr>
        <p:spPr>
          <a:xfrm>
            <a:off x="205604" y="3630338"/>
            <a:ext cx="1983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Operational</a:t>
            </a:r>
            <a:endParaRPr lang="en-PG" sz="28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8C8834A-9DE4-5214-2D5E-4860629BE412}"/>
              </a:ext>
            </a:extLst>
          </p:cNvPr>
          <p:cNvSpPr txBox="1"/>
          <p:nvPr/>
        </p:nvSpPr>
        <p:spPr>
          <a:xfrm>
            <a:off x="276993" y="412739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Activity</a:t>
            </a:r>
            <a:endParaRPr lang="en-PG" sz="28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ADCD24D-5814-F5CF-B842-DB1F146F97F1}"/>
              </a:ext>
            </a:extLst>
          </p:cNvPr>
          <p:cNvSpPr txBox="1"/>
          <p:nvPr/>
        </p:nvSpPr>
        <p:spPr>
          <a:xfrm>
            <a:off x="255990" y="5606266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Conclusion</a:t>
            </a:r>
            <a:endParaRPr lang="en-PG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8DBCDB-ABC8-3BE4-2676-4F7D99903302}"/>
              </a:ext>
            </a:extLst>
          </p:cNvPr>
          <p:cNvSpPr txBox="1"/>
          <p:nvPr/>
        </p:nvSpPr>
        <p:spPr>
          <a:xfrm>
            <a:off x="294810" y="465061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Recap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69262" y="159956"/>
            <a:ext cx="84147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Salary Reporting Templates</a:t>
            </a:r>
            <a:endParaRPr lang="en-PG" sz="3600" b="1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590238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312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3</a:t>
            </a:r>
            <a:endParaRPr lang="en-PG" sz="28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171C2FA-EC82-CC08-F84F-30D2406DA6FE}"/>
              </a:ext>
            </a:extLst>
          </p:cNvPr>
          <p:cNvSpPr txBox="1"/>
          <p:nvPr/>
        </p:nvSpPr>
        <p:spPr>
          <a:xfrm>
            <a:off x="2958794" y="1469535"/>
            <a:ext cx="8938396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/>
            <a:r>
              <a:rPr lang="en-GB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to accurately enter the Data</a:t>
            </a:r>
            <a:endParaRPr lang="en-PG" sz="2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Enter correctly the data as specified by the template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Base salary must be taken from the standard government salary scale 2019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Allowances (if applicable), must be calculated according to the specific amount or percentage as stipulated by its cadre.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Tax and Nasfund are compulsory and must be </a:t>
            </a:r>
            <a:r>
              <a:rPr lang="en-GB" sz="2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recorded</a:t>
            </a: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accordingly.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very important to regularly update records to reflect any changes in employment status or salary components.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Avoid frequent Copy Paste – to execute this, make sure that the records are correct and current.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PG" dirty="0"/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6" name="3D Model 25" descr="Checklist">
                <a:extLst>
                  <a:ext uri="{FF2B5EF4-FFF2-40B4-BE49-F238E27FC236}">
                    <a16:creationId xmlns:a16="http://schemas.microsoft.com/office/drawing/2014/main" id="{22B2A9B0-07D7-08ED-C1E9-EC49B42CB05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176999114"/>
                  </p:ext>
                </p:extLst>
              </p:nvPr>
            </p:nvGraphicFramePr>
            <p:xfrm>
              <a:off x="11218735" y="48425"/>
              <a:ext cx="615360" cy="805607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615360" cy="805607"/>
                    </a:xfrm>
                    <a:prstGeom prst="rect">
                      <a:avLst/>
                    </a:prstGeom>
                  </am3d:spPr>
                  <am3d:camera>
                    <am3d:pos x="0" y="0" z="6161684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83313" d="1000000"/>
                    <am3d:preTrans dx="-2" dy="-8018320" dz="-1001795"/>
                    <am3d:scale>
                      <am3d:sx n="1000000" d="1000000"/>
                      <am3d:sy n="1000000" d="1000000"/>
                      <am3d:sz n="1000000" d="1000000"/>
                    </am3d:scale>
                    <am3d:rot ax="4394864" ay="1298" az="4232"/>
                    <am3d:postTrans dx="0" dy="0" dz="0"/>
                  </am3d:trans>
                  <am3d:raster rName="Office3DRenderer" rVer="16.0.8326">
                    <am3d:blip r:embed="rId5"/>
                  </am3d:raster>
                  <am3d:objViewport viewportSz="1088711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6" name="3D Model 25" descr="Checklist">
                <a:extLst>
                  <a:ext uri="{FF2B5EF4-FFF2-40B4-BE49-F238E27FC236}">
                    <a16:creationId xmlns:a16="http://schemas.microsoft.com/office/drawing/2014/main" id="{22B2A9B0-07D7-08ED-C1E9-EC49B42CB05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1218735" y="48425"/>
                <a:ext cx="615360" cy="805607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809984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11005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Financial Reporting System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70CFB1-C0FF-0E59-2C8C-4123A05F4C0C}"/>
              </a:ext>
            </a:extLst>
          </p:cNvPr>
          <p:cNvSpPr txBox="1"/>
          <p:nvPr/>
        </p:nvSpPr>
        <p:spPr>
          <a:xfrm>
            <a:off x="170804" y="1139965"/>
            <a:ext cx="1684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</a:rPr>
              <a:t>Training</a:t>
            </a:r>
            <a:endParaRPr lang="en-PG" sz="1600" b="1" dirty="0">
              <a:solidFill>
                <a:srgbClr val="FF0000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85157" y="3647129"/>
            <a:ext cx="2346732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255990" y="1490975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97136" y="2079704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198044" y="2592176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Overview</a:t>
            </a:r>
            <a:endParaRPr lang="en-PG" sz="28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34468F-243E-4736-5352-513C68A84437}"/>
              </a:ext>
            </a:extLst>
          </p:cNvPr>
          <p:cNvSpPr txBox="1"/>
          <p:nvPr/>
        </p:nvSpPr>
        <p:spPr>
          <a:xfrm>
            <a:off x="258573" y="3075588"/>
            <a:ext cx="1235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Salary</a:t>
            </a:r>
            <a:endParaRPr lang="en-PG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9E8BE0-4ACE-C78C-0010-3BF54C536531}"/>
              </a:ext>
            </a:extLst>
          </p:cNvPr>
          <p:cNvSpPr txBox="1"/>
          <p:nvPr/>
        </p:nvSpPr>
        <p:spPr>
          <a:xfrm>
            <a:off x="205604" y="3630338"/>
            <a:ext cx="1983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Operational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8C8834A-9DE4-5214-2D5E-4860629BE412}"/>
              </a:ext>
            </a:extLst>
          </p:cNvPr>
          <p:cNvSpPr txBox="1"/>
          <p:nvPr/>
        </p:nvSpPr>
        <p:spPr>
          <a:xfrm>
            <a:off x="276993" y="412739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Activity</a:t>
            </a:r>
            <a:endParaRPr lang="en-PG" sz="28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ADCD24D-5814-F5CF-B842-DB1F146F97F1}"/>
              </a:ext>
            </a:extLst>
          </p:cNvPr>
          <p:cNvSpPr txBox="1"/>
          <p:nvPr/>
        </p:nvSpPr>
        <p:spPr>
          <a:xfrm>
            <a:off x="255990" y="5606266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Conclusion</a:t>
            </a:r>
            <a:endParaRPr lang="en-PG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8DBCDB-ABC8-3BE4-2676-4F7D99903302}"/>
              </a:ext>
            </a:extLst>
          </p:cNvPr>
          <p:cNvSpPr txBox="1"/>
          <p:nvPr/>
        </p:nvSpPr>
        <p:spPr>
          <a:xfrm>
            <a:off x="294810" y="465061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Recap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69262" y="159956"/>
            <a:ext cx="84147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Operational Reporting Templates</a:t>
            </a:r>
            <a:endParaRPr lang="en-PG" sz="3600" b="1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590238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312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4</a:t>
            </a:r>
            <a:endParaRPr lang="en-PG" sz="28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171C2FA-EC82-CC08-F84F-30D2406DA6FE}"/>
              </a:ext>
            </a:extLst>
          </p:cNvPr>
          <p:cNvSpPr txBox="1"/>
          <p:nvPr/>
        </p:nvSpPr>
        <p:spPr>
          <a:xfrm>
            <a:off x="2958794" y="1469535"/>
            <a:ext cx="893839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/>
            <a:r>
              <a:rPr lang="en-GB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to accurately enter Data</a:t>
            </a:r>
            <a:endParaRPr lang="en-PG" sz="2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must identify the common expenditure component (e.g. Utilities, office supplies, transport, and fuel etc.)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Enter correctly the data as specified by the template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very important to produce and document receipts and invoice for prove of transactions. This is to capture factual records and promote transparency and accountability.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PG" sz="2400" dirty="0"/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3" name="3D Model 2" descr="Checklist">
                <a:extLst>
                  <a:ext uri="{FF2B5EF4-FFF2-40B4-BE49-F238E27FC236}">
                    <a16:creationId xmlns:a16="http://schemas.microsoft.com/office/drawing/2014/main" id="{236122A8-EBA2-2047-C77D-39A07FF02980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584051798"/>
                  </p:ext>
                </p:extLst>
              </p:nvPr>
            </p:nvGraphicFramePr>
            <p:xfrm>
              <a:off x="11218735" y="48425"/>
              <a:ext cx="615360" cy="805607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615360" cy="805607"/>
                    </a:xfrm>
                    <a:prstGeom prst="rect">
                      <a:avLst/>
                    </a:prstGeom>
                  </am3d:spPr>
                  <am3d:camera>
                    <am3d:pos x="0" y="0" z="6161684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83313" d="1000000"/>
                    <am3d:preTrans dx="-2" dy="-8018320" dz="-1001795"/>
                    <am3d:scale>
                      <am3d:sx n="1000000" d="1000000"/>
                      <am3d:sy n="1000000" d="1000000"/>
                      <am3d:sz n="1000000" d="1000000"/>
                    </am3d:scale>
                    <am3d:rot ax="4394864" ay="1298" az="4232"/>
                    <am3d:postTrans dx="0" dy="0" dz="0"/>
                  </am3d:trans>
                  <am3d:raster rName="Office3DRenderer" rVer="16.0.8326">
                    <am3d:blip r:embed="rId5"/>
                  </am3d:raster>
                  <am3d:objViewport viewportSz="1088711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" name="3D Model 2" descr="Checklist">
                <a:extLst>
                  <a:ext uri="{FF2B5EF4-FFF2-40B4-BE49-F238E27FC236}">
                    <a16:creationId xmlns:a16="http://schemas.microsoft.com/office/drawing/2014/main" id="{236122A8-EBA2-2047-C77D-39A07FF0298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1218735" y="48425"/>
                <a:ext cx="615360" cy="805607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481367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0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Financial Reporting System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70CFB1-C0FF-0E59-2C8C-4123A05F4C0C}"/>
              </a:ext>
            </a:extLst>
          </p:cNvPr>
          <p:cNvSpPr txBox="1"/>
          <p:nvPr/>
        </p:nvSpPr>
        <p:spPr>
          <a:xfrm>
            <a:off x="170804" y="1139965"/>
            <a:ext cx="1684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</a:rPr>
              <a:t>Training</a:t>
            </a:r>
            <a:endParaRPr lang="en-PG" sz="1600" b="1" dirty="0">
              <a:solidFill>
                <a:srgbClr val="FF0000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80116" y="4654447"/>
            <a:ext cx="2346732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198046" y="1483198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97136" y="2079704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198044" y="2592176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Overview</a:t>
            </a:r>
            <a:endParaRPr lang="en-PG" sz="28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34468F-243E-4736-5352-513C68A84437}"/>
              </a:ext>
            </a:extLst>
          </p:cNvPr>
          <p:cNvSpPr txBox="1"/>
          <p:nvPr/>
        </p:nvSpPr>
        <p:spPr>
          <a:xfrm>
            <a:off x="258573" y="3075588"/>
            <a:ext cx="1235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Salary</a:t>
            </a:r>
            <a:endParaRPr lang="en-PG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9E8BE0-4ACE-C78C-0010-3BF54C536531}"/>
              </a:ext>
            </a:extLst>
          </p:cNvPr>
          <p:cNvSpPr txBox="1"/>
          <p:nvPr/>
        </p:nvSpPr>
        <p:spPr>
          <a:xfrm>
            <a:off x="205604" y="3630338"/>
            <a:ext cx="1983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Operational</a:t>
            </a:r>
            <a:endParaRPr lang="en-PG" sz="28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8C8834A-9DE4-5214-2D5E-4860629BE412}"/>
              </a:ext>
            </a:extLst>
          </p:cNvPr>
          <p:cNvSpPr txBox="1"/>
          <p:nvPr/>
        </p:nvSpPr>
        <p:spPr>
          <a:xfrm>
            <a:off x="276993" y="4127394"/>
            <a:ext cx="1773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Activity</a:t>
            </a:r>
            <a:endParaRPr lang="en-PG" sz="28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ADCD24D-5814-F5CF-B842-DB1F146F97F1}"/>
              </a:ext>
            </a:extLst>
          </p:cNvPr>
          <p:cNvSpPr txBox="1"/>
          <p:nvPr/>
        </p:nvSpPr>
        <p:spPr>
          <a:xfrm>
            <a:off x="255990" y="5606266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Conclusion</a:t>
            </a:r>
            <a:endParaRPr lang="en-PG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8DBCDB-ABC8-3BE4-2676-4F7D99903302}"/>
              </a:ext>
            </a:extLst>
          </p:cNvPr>
          <p:cNvSpPr txBox="1"/>
          <p:nvPr/>
        </p:nvSpPr>
        <p:spPr>
          <a:xfrm>
            <a:off x="294810" y="465061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Recap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69262" y="159956"/>
            <a:ext cx="84147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Recap</a:t>
            </a:r>
            <a:endParaRPr lang="en-PG" sz="3600" b="1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590238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312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6</a:t>
            </a:r>
            <a:endParaRPr lang="en-PG" sz="2800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0178F2-CE98-B82E-36DC-B4BC9BF4C676}"/>
              </a:ext>
            </a:extLst>
          </p:cNvPr>
          <p:cNvSpPr txBox="1"/>
          <p:nvPr/>
        </p:nvSpPr>
        <p:spPr>
          <a:xfrm>
            <a:off x="2869036" y="1042952"/>
            <a:ext cx="777011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/>
            <a:r>
              <a:rPr lang="en-GB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key points covered throughout the training session are;</a:t>
            </a:r>
          </a:p>
          <a:p>
            <a:pPr marL="228600"/>
            <a:endParaRPr lang="en-PG" sz="12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Main components of the reporting templates</a:t>
            </a:r>
            <a:endParaRPr lang="en-PG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Enter data according to its specified field in the template</a:t>
            </a:r>
            <a:endParaRPr lang="en-PG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Make sure to enter factual and up-to-date data</a:t>
            </a:r>
            <a:endParaRPr lang="en-PG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Always remember to document and produce supporting documents like receipts and invoices.</a:t>
            </a:r>
            <a:endParaRPr lang="en-PG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Remember that accurate reporting will give an insight on Data-Driven-Decision-Making for better outcome.</a:t>
            </a:r>
            <a:endParaRPr lang="en-PG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C179E3E-B328-111E-E5C5-2456856A33F6}"/>
              </a:ext>
            </a:extLst>
          </p:cNvPr>
          <p:cNvSpPr txBox="1"/>
          <p:nvPr/>
        </p:nvSpPr>
        <p:spPr>
          <a:xfrm>
            <a:off x="2668238" y="5328784"/>
            <a:ext cx="2181418" cy="400110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2000" b="1" spc="6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Note:</a:t>
            </a:r>
            <a:endParaRPr lang="en-PG" sz="2000" b="1" spc="6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8078D49-4BCB-CA39-EF5C-54838BFE1C13}"/>
              </a:ext>
            </a:extLst>
          </p:cNvPr>
          <p:cNvSpPr/>
          <p:nvPr/>
        </p:nvSpPr>
        <p:spPr>
          <a:xfrm>
            <a:off x="2528352" y="5699965"/>
            <a:ext cx="9427589" cy="1084942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BEBC3C3-F18B-07DC-AF53-6D698669DDCD}"/>
              </a:ext>
            </a:extLst>
          </p:cNvPr>
          <p:cNvSpPr txBox="1"/>
          <p:nvPr/>
        </p:nvSpPr>
        <p:spPr>
          <a:xfrm>
            <a:off x="2768743" y="5673198"/>
            <a:ext cx="26337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For the Salary, you have to continue until you complete all the salary records of the staffs in your Agency</a:t>
            </a:r>
            <a:endParaRPr lang="en-PG" sz="16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4156B66-308D-3174-CB65-B890E0913577}"/>
              </a:ext>
            </a:extLst>
          </p:cNvPr>
          <p:cNvSpPr txBox="1"/>
          <p:nvPr/>
        </p:nvSpPr>
        <p:spPr>
          <a:xfrm>
            <a:off x="5735221" y="5666051"/>
            <a:ext cx="21814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Both forms (Salary/Operational) are to be submitted every month</a:t>
            </a:r>
            <a:endParaRPr lang="en-PG" sz="16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C236472-CAED-4783-5D4E-81FD7B1A78EC}"/>
              </a:ext>
            </a:extLst>
          </p:cNvPr>
          <p:cNvSpPr txBox="1"/>
          <p:nvPr/>
        </p:nvSpPr>
        <p:spPr>
          <a:xfrm>
            <a:off x="8289636" y="5673198"/>
            <a:ext cx="293254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For the Receipts, Invoices and other attachments, we will late create a button for you to upload this documents</a:t>
            </a:r>
            <a:endParaRPr lang="en-PG" sz="1600" dirty="0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959A983D-82FB-17FD-4203-B40DFF7A4B0D}"/>
              </a:ext>
            </a:extLst>
          </p:cNvPr>
          <p:cNvGrpSpPr/>
          <p:nvPr/>
        </p:nvGrpSpPr>
        <p:grpSpPr>
          <a:xfrm>
            <a:off x="2576620" y="5777727"/>
            <a:ext cx="157271" cy="832788"/>
            <a:chOff x="3758947" y="4581236"/>
            <a:chExt cx="157271" cy="832788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BB73A57E-B61A-BEBC-2562-088DB94051C7}"/>
                </a:ext>
              </a:extLst>
            </p:cNvPr>
            <p:cNvSpPr/>
            <p:nvPr/>
          </p:nvSpPr>
          <p:spPr>
            <a:xfrm>
              <a:off x="3758947" y="4581236"/>
              <a:ext cx="157271" cy="175491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920F5ED5-CFEF-5A1F-4AF5-D368D3E8E495}"/>
                </a:ext>
              </a:extLst>
            </p:cNvPr>
            <p:cNvCxnSpPr/>
            <p:nvPr/>
          </p:nvCxnSpPr>
          <p:spPr>
            <a:xfrm>
              <a:off x="3842074" y="4756727"/>
              <a:ext cx="0" cy="657297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A106EA61-2719-E9B5-DED9-40D32E495377}"/>
              </a:ext>
            </a:extLst>
          </p:cNvPr>
          <p:cNvGrpSpPr/>
          <p:nvPr/>
        </p:nvGrpSpPr>
        <p:grpSpPr>
          <a:xfrm>
            <a:off x="5557582" y="5777727"/>
            <a:ext cx="157271" cy="832788"/>
            <a:chOff x="3758947" y="4581236"/>
            <a:chExt cx="157271" cy="832788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D023C6BF-E34B-4A26-2F3D-B02AFB9160A2}"/>
                </a:ext>
              </a:extLst>
            </p:cNvPr>
            <p:cNvSpPr/>
            <p:nvPr/>
          </p:nvSpPr>
          <p:spPr>
            <a:xfrm>
              <a:off x="3758947" y="4581236"/>
              <a:ext cx="157271" cy="175491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CDA12B2B-0388-C9AF-E5EA-5E3A8E900D40}"/>
                </a:ext>
              </a:extLst>
            </p:cNvPr>
            <p:cNvCxnSpPr/>
            <p:nvPr/>
          </p:nvCxnSpPr>
          <p:spPr>
            <a:xfrm>
              <a:off x="3842074" y="4756727"/>
              <a:ext cx="0" cy="657297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1C5023FC-D827-9E82-9746-E10EBB1D9199}"/>
              </a:ext>
            </a:extLst>
          </p:cNvPr>
          <p:cNvGrpSpPr/>
          <p:nvPr/>
        </p:nvGrpSpPr>
        <p:grpSpPr>
          <a:xfrm>
            <a:off x="8094277" y="5777727"/>
            <a:ext cx="157271" cy="832788"/>
            <a:chOff x="3758947" y="4581236"/>
            <a:chExt cx="157271" cy="832788"/>
          </a:xfrm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71C08FFA-574C-E813-4539-BD30AA83EED9}"/>
                </a:ext>
              </a:extLst>
            </p:cNvPr>
            <p:cNvSpPr/>
            <p:nvPr/>
          </p:nvSpPr>
          <p:spPr>
            <a:xfrm>
              <a:off x="3758947" y="4581236"/>
              <a:ext cx="157271" cy="175491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31169720-ACA5-2F1B-DA8F-AF950AE53968}"/>
                </a:ext>
              </a:extLst>
            </p:cNvPr>
            <p:cNvCxnSpPr/>
            <p:nvPr/>
          </p:nvCxnSpPr>
          <p:spPr>
            <a:xfrm>
              <a:off x="3842074" y="4756727"/>
              <a:ext cx="0" cy="657297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0" name="Graphic 39" descr="Call center">
            <a:extLst>
              <a:ext uri="{FF2B5EF4-FFF2-40B4-BE49-F238E27FC236}">
                <a16:creationId xmlns:a16="http://schemas.microsoft.com/office/drawing/2014/main" id="{78E2EE83-21E2-5794-5323-11DA3C3687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419255" y="41663"/>
            <a:ext cx="751355" cy="75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2659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0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Financial Reporting System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70CFB1-C0FF-0E59-2C8C-4123A05F4C0C}"/>
              </a:ext>
            </a:extLst>
          </p:cNvPr>
          <p:cNvSpPr txBox="1"/>
          <p:nvPr/>
        </p:nvSpPr>
        <p:spPr>
          <a:xfrm>
            <a:off x="170804" y="1139965"/>
            <a:ext cx="1684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</a:rPr>
              <a:t>Training</a:t>
            </a:r>
            <a:endParaRPr lang="en-PG" sz="1600" b="1" dirty="0">
              <a:solidFill>
                <a:srgbClr val="FF0000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66842" y="5145995"/>
            <a:ext cx="2346732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198046" y="1483198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97136" y="2079704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198044" y="2592176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Overview</a:t>
            </a:r>
            <a:endParaRPr lang="en-PG" sz="28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34468F-243E-4736-5352-513C68A84437}"/>
              </a:ext>
            </a:extLst>
          </p:cNvPr>
          <p:cNvSpPr txBox="1"/>
          <p:nvPr/>
        </p:nvSpPr>
        <p:spPr>
          <a:xfrm>
            <a:off x="258573" y="3075588"/>
            <a:ext cx="1235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Salary</a:t>
            </a:r>
            <a:endParaRPr lang="en-PG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9E8BE0-4ACE-C78C-0010-3BF54C536531}"/>
              </a:ext>
            </a:extLst>
          </p:cNvPr>
          <p:cNvSpPr txBox="1"/>
          <p:nvPr/>
        </p:nvSpPr>
        <p:spPr>
          <a:xfrm>
            <a:off x="205604" y="3630338"/>
            <a:ext cx="1983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Operational</a:t>
            </a:r>
            <a:endParaRPr lang="en-PG" sz="28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8C8834A-9DE4-5214-2D5E-4860629BE412}"/>
              </a:ext>
            </a:extLst>
          </p:cNvPr>
          <p:cNvSpPr txBox="1"/>
          <p:nvPr/>
        </p:nvSpPr>
        <p:spPr>
          <a:xfrm>
            <a:off x="276993" y="4127394"/>
            <a:ext cx="1773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Activity</a:t>
            </a:r>
            <a:endParaRPr lang="en-PG" sz="28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Q&amp;A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ADCD24D-5814-F5CF-B842-DB1F146F97F1}"/>
              </a:ext>
            </a:extLst>
          </p:cNvPr>
          <p:cNvSpPr txBox="1"/>
          <p:nvPr/>
        </p:nvSpPr>
        <p:spPr>
          <a:xfrm>
            <a:off x="255990" y="5606266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Conclusion</a:t>
            </a:r>
            <a:endParaRPr lang="en-PG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8DBCDB-ABC8-3BE4-2676-4F7D99903302}"/>
              </a:ext>
            </a:extLst>
          </p:cNvPr>
          <p:cNvSpPr txBox="1"/>
          <p:nvPr/>
        </p:nvSpPr>
        <p:spPr>
          <a:xfrm>
            <a:off x="294810" y="465061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Recap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69262" y="159956"/>
            <a:ext cx="84147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Q&amp;A / Open Discussions</a:t>
            </a:r>
            <a:endParaRPr lang="en-PG" sz="3600" b="1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590238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312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7</a:t>
            </a:r>
            <a:endParaRPr lang="en-PG" sz="2800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0178F2-CE98-B82E-36DC-B4BC9BF4C676}"/>
              </a:ext>
            </a:extLst>
          </p:cNvPr>
          <p:cNvSpPr txBox="1"/>
          <p:nvPr/>
        </p:nvSpPr>
        <p:spPr>
          <a:xfrm>
            <a:off x="2806976" y="1478519"/>
            <a:ext cx="899045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are some areas that you face difficulty in your reporting?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Are there any experiences that you want to share that can enlighten us on the aspect of reporting?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there anything that you think we can consider to improve our </a:t>
            </a:r>
            <a:r>
              <a:rPr lang="en-GB" sz="2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GB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eporting System?</a:t>
            </a:r>
          </a:p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en-GB" sz="2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do you think about the New  Reporting System?</a:t>
            </a:r>
          </a:p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en-GB" sz="2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there anything you’ve noticed, that you want to discus with us?</a:t>
            </a:r>
            <a:endParaRPr lang="en-PG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C179E3E-B328-111E-E5C5-2456856A33F6}"/>
              </a:ext>
            </a:extLst>
          </p:cNvPr>
          <p:cNvSpPr txBox="1"/>
          <p:nvPr/>
        </p:nvSpPr>
        <p:spPr>
          <a:xfrm>
            <a:off x="2668238" y="5328784"/>
            <a:ext cx="2181418" cy="707886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2000" b="1" spc="6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Remember:</a:t>
            </a:r>
            <a:endParaRPr lang="en-PG" sz="2000" b="1" spc="6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8078D49-4BCB-CA39-EF5C-54838BFE1C13}"/>
              </a:ext>
            </a:extLst>
          </p:cNvPr>
          <p:cNvSpPr/>
          <p:nvPr/>
        </p:nvSpPr>
        <p:spPr>
          <a:xfrm>
            <a:off x="2528352" y="5699965"/>
            <a:ext cx="9427589" cy="1084942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BEBC3C3-F18B-07DC-AF53-6D698669DDCD}"/>
              </a:ext>
            </a:extLst>
          </p:cNvPr>
          <p:cNvSpPr txBox="1"/>
          <p:nvPr/>
        </p:nvSpPr>
        <p:spPr>
          <a:xfrm>
            <a:off x="2823788" y="5738078"/>
            <a:ext cx="2633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Your thoughts and ideas will help us improve our Reporting System</a:t>
            </a:r>
            <a:endParaRPr lang="en-PG" sz="16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4156B66-308D-3174-CB65-B890E0913577}"/>
              </a:ext>
            </a:extLst>
          </p:cNvPr>
          <p:cNvSpPr txBox="1"/>
          <p:nvPr/>
        </p:nvSpPr>
        <p:spPr>
          <a:xfrm>
            <a:off x="5781500" y="5728894"/>
            <a:ext cx="21814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Your contribution of ideas will have a great impact in the overall reports of CHS</a:t>
            </a:r>
            <a:endParaRPr lang="en-PG" sz="16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C236472-CAED-4783-5D4E-81FD7B1A78EC}"/>
              </a:ext>
            </a:extLst>
          </p:cNvPr>
          <p:cNvSpPr txBox="1"/>
          <p:nvPr/>
        </p:nvSpPr>
        <p:spPr>
          <a:xfrm>
            <a:off x="8546606" y="5699154"/>
            <a:ext cx="274486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Through Asking Questions and open discussions, it will help others who are in need or in doubt.</a:t>
            </a:r>
            <a:endParaRPr lang="en-PG" sz="1600" dirty="0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8D55231C-B901-8C39-94EF-B35D9C224CF8}"/>
              </a:ext>
            </a:extLst>
          </p:cNvPr>
          <p:cNvGrpSpPr/>
          <p:nvPr/>
        </p:nvGrpSpPr>
        <p:grpSpPr>
          <a:xfrm>
            <a:off x="2576620" y="5777727"/>
            <a:ext cx="157271" cy="832788"/>
            <a:chOff x="3758947" y="4581236"/>
            <a:chExt cx="157271" cy="832788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7F0AD382-FB12-3D38-17B3-79DCC1F49C55}"/>
                </a:ext>
              </a:extLst>
            </p:cNvPr>
            <p:cNvSpPr/>
            <p:nvPr/>
          </p:nvSpPr>
          <p:spPr>
            <a:xfrm>
              <a:off x="3758947" y="4581236"/>
              <a:ext cx="157271" cy="175491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A718CE8-0E8C-271B-B415-BBF82AF47AC0}"/>
                </a:ext>
              </a:extLst>
            </p:cNvPr>
            <p:cNvCxnSpPr/>
            <p:nvPr/>
          </p:nvCxnSpPr>
          <p:spPr>
            <a:xfrm>
              <a:off x="3842074" y="4756727"/>
              <a:ext cx="0" cy="657297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CEAA22E2-CC50-FDCC-DDA6-EB817C8339E6}"/>
              </a:ext>
            </a:extLst>
          </p:cNvPr>
          <p:cNvGrpSpPr/>
          <p:nvPr/>
        </p:nvGrpSpPr>
        <p:grpSpPr>
          <a:xfrm>
            <a:off x="5557582" y="5777727"/>
            <a:ext cx="157271" cy="832788"/>
            <a:chOff x="3758947" y="4581236"/>
            <a:chExt cx="157271" cy="832788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8D821EFA-A14A-7FE7-D7F6-01223A2080B3}"/>
                </a:ext>
              </a:extLst>
            </p:cNvPr>
            <p:cNvSpPr/>
            <p:nvPr/>
          </p:nvSpPr>
          <p:spPr>
            <a:xfrm>
              <a:off x="3758947" y="4581236"/>
              <a:ext cx="157271" cy="175491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E929F147-6536-FB35-AFEF-BE149207EB28}"/>
                </a:ext>
              </a:extLst>
            </p:cNvPr>
            <p:cNvCxnSpPr/>
            <p:nvPr/>
          </p:nvCxnSpPr>
          <p:spPr>
            <a:xfrm>
              <a:off x="3842074" y="4756727"/>
              <a:ext cx="0" cy="657297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DE1AE446-6EB3-6BF8-493C-598CA6CFD30A}"/>
              </a:ext>
            </a:extLst>
          </p:cNvPr>
          <p:cNvGrpSpPr/>
          <p:nvPr/>
        </p:nvGrpSpPr>
        <p:grpSpPr>
          <a:xfrm>
            <a:off x="8337504" y="5795413"/>
            <a:ext cx="157271" cy="832788"/>
            <a:chOff x="3758947" y="4581236"/>
            <a:chExt cx="157271" cy="832788"/>
          </a:xfrm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C6905332-B5A6-DA65-67FC-0BDD90543C8E}"/>
                </a:ext>
              </a:extLst>
            </p:cNvPr>
            <p:cNvSpPr/>
            <p:nvPr/>
          </p:nvSpPr>
          <p:spPr>
            <a:xfrm>
              <a:off x="3758947" y="4581236"/>
              <a:ext cx="157271" cy="175491"/>
            </a:xfrm>
            <a:prstGeom prst="ellipse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G"/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546366FC-981D-0EFF-A763-BD94F3B32D0E}"/>
                </a:ext>
              </a:extLst>
            </p:cNvPr>
            <p:cNvCxnSpPr/>
            <p:nvPr/>
          </p:nvCxnSpPr>
          <p:spPr>
            <a:xfrm>
              <a:off x="3842074" y="4756727"/>
              <a:ext cx="0" cy="657297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38" name="3D Model 37" descr="Light Gray Question mark">
                <a:extLst>
                  <a:ext uri="{FF2B5EF4-FFF2-40B4-BE49-F238E27FC236}">
                    <a16:creationId xmlns:a16="http://schemas.microsoft.com/office/drawing/2014/main" id="{02C9A0F1-3598-4824-BFC7-AB3159308A8A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224335205"/>
                  </p:ext>
                </p:extLst>
              </p:nvPr>
            </p:nvGraphicFramePr>
            <p:xfrm>
              <a:off x="11511580" y="-6430"/>
              <a:ext cx="613171" cy="994619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613171" cy="994619"/>
                    </a:xfrm>
                    <a:prstGeom prst="rect">
                      <a:avLst/>
                    </a:prstGeom>
                  </am3d:spPr>
                  <am3d:camera>
                    <am3d:pos x="0" y="0" z="5538953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3517042" d="1000000"/>
                    <am3d:preTrans dx="0" dy="-18004113" dz="-4973"/>
                    <am3d:scale>
                      <am3d:sx n="1000000" d="1000000"/>
                      <am3d:sy n="1000000" d="1000000"/>
                      <am3d:sz n="1000000" d="1000000"/>
                    </am3d:scale>
                    <am3d:rot ax="164841" ay="-164475" az="-7890"/>
                    <am3d:postTrans dx="0" dy="0" dz="0"/>
                  </am3d:trans>
                  <am3d:raster rName="Office3DRenderer" rVer="16.0.8326">
                    <am3d:blip r:embed="rId5"/>
                  </am3d:raster>
                  <am3d:objViewport viewportSz="1211664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8" name="3D Model 37" descr="Light Gray Question mark">
                <a:extLst>
                  <a:ext uri="{FF2B5EF4-FFF2-40B4-BE49-F238E27FC236}">
                    <a16:creationId xmlns:a16="http://schemas.microsoft.com/office/drawing/2014/main" id="{02C9A0F1-3598-4824-BFC7-AB3159308A8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1511580" y="-6430"/>
                <a:ext cx="613171" cy="994619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762487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0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Financial Reporting System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70CFB1-C0FF-0E59-2C8C-4123A05F4C0C}"/>
              </a:ext>
            </a:extLst>
          </p:cNvPr>
          <p:cNvSpPr txBox="1"/>
          <p:nvPr/>
        </p:nvSpPr>
        <p:spPr>
          <a:xfrm>
            <a:off x="170804" y="1139965"/>
            <a:ext cx="1684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</a:rPr>
              <a:t>Training</a:t>
            </a:r>
            <a:endParaRPr lang="en-PG" sz="1600" b="1" dirty="0">
              <a:solidFill>
                <a:srgbClr val="FF0000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2D07AB7-CA9F-DB67-8FC2-7CD106005870}"/>
              </a:ext>
            </a:extLst>
          </p:cNvPr>
          <p:cNvSpPr/>
          <p:nvPr/>
        </p:nvSpPr>
        <p:spPr>
          <a:xfrm>
            <a:off x="53669" y="5630837"/>
            <a:ext cx="2346732" cy="508104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198046" y="1483198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97136" y="2079704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3"/>
            <a:ext cx="9427589" cy="12946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198044" y="2592176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Overview</a:t>
            </a:r>
            <a:endParaRPr lang="en-PG" sz="28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34468F-243E-4736-5352-513C68A84437}"/>
              </a:ext>
            </a:extLst>
          </p:cNvPr>
          <p:cNvSpPr txBox="1"/>
          <p:nvPr/>
        </p:nvSpPr>
        <p:spPr>
          <a:xfrm>
            <a:off x="258573" y="3075588"/>
            <a:ext cx="1235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Salary</a:t>
            </a:r>
            <a:endParaRPr lang="en-PG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9E8BE0-4ACE-C78C-0010-3BF54C536531}"/>
              </a:ext>
            </a:extLst>
          </p:cNvPr>
          <p:cNvSpPr txBox="1"/>
          <p:nvPr/>
        </p:nvSpPr>
        <p:spPr>
          <a:xfrm>
            <a:off x="205604" y="3630338"/>
            <a:ext cx="1983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Operational</a:t>
            </a:r>
            <a:endParaRPr lang="en-PG" sz="28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8C8834A-9DE4-5214-2D5E-4860629BE412}"/>
              </a:ext>
            </a:extLst>
          </p:cNvPr>
          <p:cNvSpPr txBox="1"/>
          <p:nvPr/>
        </p:nvSpPr>
        <p:spPr>
          <a:xfrm>
            <a:off x="276993" y="4127394"/>
            <a:ext cx="1773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Activity</a:t>
            </a:r>
            <a:endParaRPr lang="en-PG" sz="28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ADCD24D-5814-F5CF-B842-DB1F146F97F1}"/>
              </a:ext>
            </a:extLst>
          </p:cNvPr>
          <p:cNvSpPr txBox="1"/>
          <p:nvPr/>
        </p:nvSpPr>
        <p:spPr>
          <a:xfrm>
            <a:off x="255990" y="5606266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1">
                    <a:lumMod val="50000"/>
                  </a:schemeClr>
                </a:solidFill>
              </a:rPr>
              <a:t>Conclusion</a:t>
            </a:r>
            <a:endParaRPr lang="en-PG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8DBCDB-ABC8-3BE4-2676-4F7D99903302}"/>
              </a:ext>
            </a:extLst>
          </p:cNvPr>
          <p:cNvSpPr txBox="1"/>
          <p:nvPr/>
        </p:nvSpPr>
        <p:spPr>
          <a:xfrm>
            <a:off x="294810" y="465061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Recap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69262" y="159956"/>
            <a:ext cx="84147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Conclusion</a:t>
            </a:r>
            <a:endParaRPr lang="en-PG" sz="3600" b="1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590238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806976" y="229270"/>
            <a:ext cx="312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8</a:t>
            </a:r>
            <a:endParaRPr lang="en-PG" sz="2800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0178F2-CE98-B82E-36DC-B4BC9BF4C676}"/>
              </a:ext>
            </a:extLst>
          </p:cNvPr>
          <p:cNvSpPr txBox="1"/>
          <p:nvPr/>
        </p:nvSpPr>
        <p:spPr>
          <a:xfrm>
            <a:off x="2746876" y="987678"/>
            <a:ext cx="38616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16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GB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ome of the Tips for accuracy in reporting?</a:t>
            </a:r>
            <a:endParaRPr lang="en-PG" sz="16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en-GB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Double check data entry for errors and inconsistencies</a:t>
            </a:r>
            <a:endParaRPr lang="en-PG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en-GB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Keep records organised and up-to-date</a:t>
            </a:r>
            <a:endParaRPr lang="en-PG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en-GB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Seek clarification from your managers or CHS office personnel when in doubt.</a:t>
            </a:r>
            <a:endParaRPr lang="en-PG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C179E3E-B328-111E-E5C5-2456856A33F6}"/>
              </a:ext>
            </a:extLst>
          </p:cNvPr>
          <p:cNvSpPr txBox="1"/>
          <p:nvPr/>
        </p:nvSpPr>
        <p:spPr>
          <a:xfrm>
            <a:off x="7241228" y="6048815"/>
            <a:ext cx="2181418" cy="707886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2000" b="1" spc="6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Remember:</a:t>
            </a:r>
            <a:endParaRPr lang="en-PG" sz="2000" b="1" spc="6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8078D49-4BCB-CA39-EF5C-54838BFE1C13}"/>
              </a:ext>
            </a:extLst>
          </p:cNvPr>
          <p:cNvSpPr/>
          <p:nvPr/>
        </p:nvSpPr>
        <p:spPr>
          <a:xfrm>
            <a:off x="2616348" y="6698044"/>
            <a:ext cx="9427589" cy="8746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6A8BB19-2A46-9A63-DD53-EB148D7E7527}"/>
              </a:ext>
            </a:extLst>
          </p:cNvPr>
          <p:cNvSpPr txBox="1"/>
          <p:nvPr/>
        </p:nvSpPr>
        <p:spPr>
          <a:xfrm>
            <a:off x="6976769" y="976349"/>
            <a:ext cx="4979172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Point of Contact.</a:t>
            </a:r>
            <a:endParaRPr lang="en-PG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1600" b="1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first point of contact is </a:t>
            </a:r>
            <a:r>
              <a:rPr lang="en-GB" sz="1600" b="1" i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CEO and cc to Finance</a:t>
            </a:r>
            <a:r>
              <a:rPr lang="en-GB" sz="1600" b="1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Managers. They will contact CHS officer or they can direct you to contact CHS officer.</a:t>
            </a:r>
            <a:endParaRPr lang="en-GB" sz="1600" b="1" i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en-PG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Here are the CHS Personnels and their respective roles;</a:t>
            </a:r>
            <a:endParaRPr lang="en-PG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PG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Wingdings" panose="05000000000000000000" pitchFamily="2" charset="2"/>
              <a:buChar char=""/>
            </a:pPr>
            <a:r>
              <a:rPr lang="en-GB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submit report and get updates – Jerry </a:t>
            </a:r>
            <a:r>
              <a:rPr lang="en-GB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Kaino</a:t>
            </a:r>
            <a:r>
              <a:rPr lang="en-GB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Data Processing Officer</a:t>
            </a:r>
            <a:endParaRPr lang="en-PG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Wingdings" panose="05000000000000000000" pitchFamily="2" charset="2"/>
              <a:buChar char=""/>
            </a:pPr>
            <a:r>
              <a:rPr lang="en-GB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 Grands and Funds distribution – Mr. Tapia, Mr. Rutmat and Mr. Langer.</a:t>
            </a:r>
            <a:endParaRPr lang="en-PG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Wingdings" panose="05000000000000000000" pitchFamily="2" charset="2"/>
              <a:buChar char=""/>
            </a:pPr>
            <a:r>
              <a:rPr lang="en-GB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 salary related issues – Respective Regional Payroll Officers and The HR Manageress.</a:t>
            </a:r>
            <a:endParaRPr lang="en-PG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Wingdings" panose="05000000000000000000" pitchFamily="2" charset="2"/>
              <a:buChar char=""/>
            </a:pPr>
            <a:r>
              <a:rPr lang="en-GB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 Technical issues relating to Reporting template – Ignatius Jerrifia</a:t>
            </a:r>
            <a:endParaRPr lang="en-PG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C5AD1C53-F88C-2C83-2457-F867FE7E7D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5196255"/>
              </p:ext>
            </p:extLst>
          </p:nvPr>
        </p:nvGraphicFramePr>
        <p:xfrm>
          <a:off x="3435928" y="4767916"/>
          <a:ext cx="6918036" cy="1920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14642">
                  <a:extLst>
                    <a:ext uri="{9D8B030D-6E8A-4147-A177-3AD203B41FA5}">
                      <a16:colId xmlns:a16="http://schemas.microsoft.com/office/drawing/2014/main" val="4137279869"/>
                    </a:ext>
                  </a:extLst>
                </a:gridCol>
                <a:gridCol w="1433311">
                  <a:extLst>
                    <a:ext uri="{9D8B030D-6E8A-4147-A177-3AD203B41FA5}">
                      <a16:colId xmlns:a16="http://schemas.microsoft.com/office/drawing/2014/main" val="755929008"/>
                    </a:ext>
                  </a:extLst>
                </a:gridCol>
                <a:gridCol w="2140574">
                  <a:extLst>
                    <a:ext uri="{9D8B030D-6E8A-4147-A177-3AD203B41FA5}">
                      <a16:colId xmlns:a16="http://schemas.microsoft.com/office/drawing/2014/main" val="1855934863"/>
                    </a:ext>
                  </a:extLst>
                </a:gridCol>
                <a:gridCol w="1729509">
                  <a:extLst>
                    <a:ext uri="{9D8B030D-6E8A-4147-A177-3AD203B41FA5}">
                      <a16:colId xmlns:a16="http://schemas.microsoft.com/office/drawing/2014/main" val="706823672"/>
                    </a:ext>
                  </a:extLst>
                </a:gridCol>
              </a:tblGrid>
              <a:tr h="204855">
                <a:tc>
                  <a:txBody>
                    <a:bodyPr/>
                    <a:lstStyle/>
                    <a:p>
                      <a:r>
                        <a:rPr lang="en-GB" sz="1200" kern="100" dirty="0">
                          <a:effectLst/>
                        </a:rPr>
                        <a:t>Officers Name</a:t>
                      </a:r>
                      <a:endParaRPr lang="en-PG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kern="100">
                          <a:effectLst/>
                        </a:rPr>
                        <a:t>Position</a:t>
                      </a:r>
                      <a:endParaRPr lang="en-PG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kern="100">
                          <a:effectLst/>
                        </a:rPr>
                        <a:t>Email</a:t>
                      </a:r>
                      <a:endParaRPr lang="en-PG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kern="100" dirty="0">
                          <a:effectLst/>
                        </a:rPr>
                        <a:t>Phone</a:t>
                      </a:r>
                      <a:endParaRPr lang="en-PG" sz="12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01171010"/>
                  </a:ext>
                </a:extLst>
              </a:tr>
              <a:tr h="204855">
                <a:tc>
                  <a:txBody>
                    <a:bodyPr/>
                    <a:lstStyle/>
                    <a:p>
                      <a:r>
                        <a:rPr lang="en-GB" sz="1200" b="1" kern="100">
                          <a:effectLst/>
                          <a:highlight>
                            <a:srgbClr val="F2F2F2"/>
                          </a:highlight>
                        </a:rPr>
                        <a:t>Mr. Ulch Tapia</a:t>
                      </a:r>
                      <a:endParaRPr lang="en-PG" sz="1100" b="1" kern="100">
                        <a:effectLst/>
                        <a:highlight>
                          <a:srgbClr val="F2F2F2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1" kern="100">
                          <a:effectLst/>
                          <a:highlight>
                            <a:srgbClr val="F2F2F2"/>
                          </a:highlight>
                        </a:rPr>
                        <a:t>CEO</a:t>
                      </a:r>
                      <a:endParaRPr lang="en-PG" sz="1100" b="1" kern="100">
                        <a:effectLst/>
                        <a:highlight>
                          <a:srgbClr val="F2F2F2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1" kern="100">
                          <a:effectLst/>
                          <a:highlight>
                            <a:srgbClr val="F2F2F2"/>
                          </a:highlight>
                        </a:rPr>
                        <a:t>utapia@chspng.org.pg</a:t>
                      </a:r>
                      <a:endParaRPr lang="en-PG" sz="1100" b="1" kern="100">
                        <a:effectLst/>
                        <a:highlight>
                          <a:srgbClr val="F2F2F2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kern="100">
                          <a:effectLst/>
                          <a:highlight>
                            <a:srgbClr val="F2F2F2"/>
                          </a:highlight>
                        </a:rPr>
                        <a:t> </a:t>
                      </a:r>
                      <a:endParaRPr lang="en-PG" sz="1200" b="1" kern="100">
                        <a:effectLst/>
                        <a:highlight>
                          <a:srgbClr val="F2F2F2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35753934"/>
                  </a:ext>
                </a:extLst>
              </a:tr>
              <a:tr h="204855">
                <a:tc>
                  <a:txBody>
                    <a:bodyPr/>
                    <a:lstStyle/>
                    <a:p>
                      <a:r>
                        <a:rPr lang="en-GB" sz="1200" b="1" kern="100">
                          <a:effectLst/>
                        </a:rPr>
                        <a:t>Mr. Bernard Rutmat</a:t>
                      </a:r>
                      <a:endParaRPr lang="en-PG" sz="1100" b="1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1" kern="100">
                          <a:effectLst/>
                        </a:rPr>
                        <a:t>DCEO</a:t>
                      </a:r>
                      <a:endParaRPr lang="en-PG" sz="1100" b="1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1" kern="100">
                          <a:effectLst/>
                        </a:rPr>
                        <a:t>brutmat@chspng.org.pg</a:t>
                      </a:r>
                      <a:endParaRPr lang="en-PG" sz="1100" b="1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kern="100">
                          <a:effectLst/>
                        </a:rPr>
                        <a:t> </a:t>
                      </a:r>
                      <a:endParaRPr lang="en-PG" sz="1200" b="1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76937523"/>
                  </a:ext>
                </a:extLst>
              </a:tr>
              <a:tr h="204855">
                <a:tc>
                  <a:txBody>
                    <a:bodyPr/>
                    <a:lstStyle/>
                    <a:p>
                      <a:r>
                        <a:rPr lang="en-GB" sz="1200" b="1" kern="100">
                          <a:effectLst/>
                          <a:highlight>
                            <a:srgbClr val="F2F2F2"/>
                          </a:highlight>
                        </a:rPr>
                        <a:t>Mr. David Langer</a:t>
                      </a:r>
                      <a:endParaRPr lang="en-PG" sz="1100" b="1" kern="100">
                        <a:effectLst/>
                        <a:highlight>
                          <a:srgbClr val="F2F2F2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1" kern="100">
                          <a:effectLst/>
                          <a:highlight>
                            <a:srgbClr val="F2F2F2"/>
                          </a:highlight>
                        </a:rPr>
                        <a:t>Finance Manager</a:t>
                      </a:r>
                      <a:endParaRPr lang="en-PG" sz="1100" b="1" kern="100">
                        <a:effectLst/>
                        <a:highlight>
                          <a:srgbClr val="F2F2F2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1" kern="100">
                          <a:effectLst/>
                          <a:highlight>
                            <a:srgbClr val="F2F2F2"/>
                          </a:highlight>
                        </a:rPr>
                        <a:t>dlanger@chspng.org.pg</a:t>
                      </a:r>
                      <a:endParaRPr lang="en-PG" sz="1100" b="1" kern="100">
                        <a:effectLst/>
                        <a:highlight>
                          <a:srgbClr val="F2F2F2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kern="100">
                          <a:effectLst/>
                          <a:highlight>
                            <a:srgbClr val="F2F2F2"/>
                          </a:highlight>
                        </a:rPr>
                        <a:t> </a:t>
                      </a:r>
                      <a:endParaRPr lang="en-PG" sz="1200" b="1" kern="100">
                        <a:effectLst/>
                        <a:highlight>
                          <a:srgbClr val="F2F2F2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6955146"/>
                  </a:ext>
                </a:extLst>
              </a:tr>
              <a:tr h="204855">
                <a:tc>
                  <a:txBody>
                    <a:bodyPr/>
                    <a:lstStyle/>
                    <a:p>
                      <a:r>
                        <a:rPr lang="en-GB" sz="1200" b="1" kern="100">
                          <a:effectLst/>
                        </a:rPr>
                        <a:t>Rosemary Mocke</a:t>
                      </a:r>
                      <a:endParaRPr lang="en-PG" sz="1100" b="1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1" kern="100">
                          <a:effectLst/>
                        </a:rPr>
                        <a:t>P/O Highlands</a:t>
                      </a:r>
                      <a:endParaRPr lang="en-PG" sz="1100" b="1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1" kern="100">
                          <a:effectLst/>
                        </a:rPr>
                        <a:t>rmocke@chspng.org.pg</a:t>
                      </a:r>
                      <a:endParaRPr lang="en-PG" sz="1100" b="1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kern="100" dirty="0">
                          <a:effectLst/>
                        </a:rPr>
                        <a:t> </a:t>
                      </a:r>
                      <a:endParaRPr lang="en-PG" sz="1200" b="1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98073155"/>
                  </a:ext>
                </a:extLst>
              </a:tr>
              <a:tr h="204855">
                <a:tc>
                  <a:txBody>
                    <a:bodyPr/>
                    <a:lstStyle/>
                    <a:p>
                      <a:r>
                        <a:rPr lang="en-GB" sz="1200" b="1" kern="100">
                          <a:effectLst/>
                          <a:highlight>
                            <a:srgbClr val="F2F2F2"/>
                          </a:highlight>
                        </a:rPr>
                        <a:t>Vanessa Manga</a:t>
                      </a:r>
                      <a:endParaRPr lang="en-PG" sz="1100" b="1" kern="100">
                        <a:effectLst/>
                        <a:highlight>
                          <a:srgbClr val="F2F2F2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1" kern="100">
                          <a:effectLst/>
                          <a:highlight>
                            <a:srgbClr val="F2F2F2"/>
                          </a:highlight>
                        </a:rPr>
                        <a:t>P/O Momase</a:t>
                      </a:r>
                      <a:endParaRPr lang="en-PG" sz="1100" b="1" kern="100">
                        <a:effectLst/>
                        <a:highlight>
                          <a:srgbClr val="F2F2F2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1" kern="100">
                          <a:effectLst/>
                          <a:highlight>
                            <a:srgbClr val="F2F2F2"/>
                          </a:highlight>
                        </a:rPr>
                        <a:t>vmanga@chspng.org.pg</a:t>
                      </a:r>
                      <a:endParaRPr lang="en-PG" sz="1100" b="1" kern="100">
                        <a:effectLst/>
                        <a:highlight>
                          <a:srgbClr val="F2F2F2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kern="100">
                          <a:effectLst/>
                          <a:highlight>
                            <a:srgbClr val="F2F2F2"/>
                          </a:highlight>
                        </a:rPr>
                        <a:t> </a:t>
                      </a:r>
                      <a:endParaRPr lang="en-PG" sz="1200" b="1" kern="100">
                        <a:effectLst/>
                        <a:highlight>
                          <a:srgbClr val="F2F2F2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53805279"/>
                  </a:ext>
                </a:extLst>
              </a:tr>
              <a:tr h="204855">
                <a:tc>
                  <a:txBody>
                    <a:bodyPr/>
                    <a:lstStyle/>
                    <a:p>
                      <a:r>
                        <a:rPr lang="en-GB" sz="1200" b="1" kern="100">
                          <a:effectLst/>
                        </a:rPr>
                        <a:t>Lahela Mareva</a:t>
                      </a:r>
                      <a:endParaRPr lang="en-PG" sz="1100" b="1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1" kern="100">
                          <a:effectLst/>
                        </a:rPr>
                        <a:t>P/O Southern</a:t>
                      </a:r>
                      <a:endParaRPr lang="en-PG" sz="1100" b="1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1" kern="100" dirty="0">
                          <a:effectLst/>
                        </a:rPr>
                        <a:t>lmareva@chspng.org.pg</a:t>
                      </a:r>
                      <a:endParaRPr lang="en-PG" sz="1100" b="1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kern="100">
                          <a:effectLst/>
                        </a:rPr>
                        <a:t> </a:t>
                      </a:r>
                      <a:endParaRPr lang="en-PG" sz="1200" b="1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89766981"/>
                  </a:ext>
                </a:extLst>
              </a:tr>
              <a:tr h="204855">
                <a:tc>
                  <a:txBody>
                    <a:bodyPr/>
                    <a:lstStyle/>
                    <a:p>
                      <a:r>
                        <a:rPr lang="en-GB" sz="1200" b="1" kern="100">
                          <a:effectLst/>
                          <a:highlight>
                            <a:srgbClr val="F2F2F2"/>
                          </a:highlight>
                        </a:rPr>
                        <a:t>Jerry Kaino</a:t>
                      </a:r>
                      <a:endParaRPr lang="en-PG" sz="1100" b="1" kern="100">
                        <a:effectLst/>
                        <a:highlight>
                          <a:srgbClr val="F2F2F2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1" kern="100">
                          <a:effectLst/>
                          <a:highlight>
                            <a:srgbClr val="F2F2F2"/>
                          </a:highlight>
                        </a:rPr>
                        <a:t>D/P Officer</a:t>
                      </a:r>
                      <a:endParaRPr lang="en-PG" sz="1100" b="1" kern="100">
                        <a:effectLst/>
                        <a:highlight>
                          <a:srgbClr val="F2F2F2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1" kern="100">
                          <a:effectLst/>
                          <a:highlight>
                            <a:srgbClr val="F2F2F2"/>
                          </a:highlight>
                        </a:rPr>
                        <a:t>jkaino@chspng.org.pg</a:t>
                      </a:r>
                      <a:endParaRPr lang="en-PG" sz="1100" b="1" kern="100">
                        <a:effectLst/>
                        <a:highlight>
                          <a:srgbClr val="F2F2F2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kern="100">
                          <a:effectLst/>
                          <a:highlight>
                            <a:srgbClr val="F2F2F2"/>
                          </a:highlight>
                        </a:rPr>
                        <a:t> </a:t>
                      </a:r>
                      <a:endParaRPr lang="en-PG" sz="1200" b="1" kern="100">
                        <a:effectLst/>
                        <a:highlight>
                          <a:srgbClr val="F2F2F2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83736797"/>
                  </a:ext>
                </a:extLst>
              </a:tr>
              <a:tr h="204855">
                <a:tc>
                  <a:txBody>
                    <a:bodyPr/>
                    <a:lstStyle/>
                    <a:p>
                      <a:r>
                        <a:rPr lang="en-GB" sz="1200" b="1" kern="100">
                          <a:effectLst/>
                        </a:rPr>
                        <a:t>Ignatius Jerrifia</a:t>
                      </a:r>
                      <a:endParaRPr lang="en-PG" sz="1100" b="1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1" kern="100">
                          <a:effectLst/>
                        </a:rPr>
                        <a:t>IT Support</a:t>
                      </a:r>
                      <a:endParaRPr lang="en-PG" sz="1100" b="1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1" kern="100" dirty="0">
                          <a:effectLst/>
                        </a:rPr>
                        <a:t>ijerrifia@chspng.org.pg</a:t>
                      </a:r>
                      <a:endParaRPr lang="en-PG" sz="1100" b="1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kern="100" dirty="0">
                          <a:effectLst/>
                        </a:rPr>
                        <a:t> 76509931</a:t>
                      </a:r>
                      <a:endParaRPr lang="en-PG" sz="1200" b="1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04955599"/>
                  </a:ext>
                </a:extLst>
              </a:tr>
            </a:tbl>
          </a:graphicData>
        </a:graphic>
      </p:graphicFrame>
      <p:pic>
        <p:nvPicPr>
          <p:cNvPr id="40" name="Graphic 39" descr="Email">
            <a:extLst>
              <a:ext uri="{FF2B5EF4-FFF2-40B4-BE49-F238E27FC236}">
                <a16:creationId xmlns:a16="http://schemas.microsoft.com/office/drawing/2014/main" id="{5526A729-550A-43D3-82D3-95502FDD4C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69215" y="28237"/>
            <a:ext cx="719993" cy="719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83284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ABF455-E3BC-A8D7-91A5-6E38B4BC63DE}"/>
              </a:ext>
            </a:extLst>
          </p:cNvPr>
          <p:cNvSpPr/>
          <p:nvPr/>
        </p:nvSpPr>
        <p:spPr>
          <a:xfrm>
            <a:off x="-21388" y="0"/>
            <a:ext cx="2549740" cy="6858001"/>
          </a:xfrm>
          <a:custGeom>
            <a:avLst/>
            <a:gdLst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1016343 w 11016343"/>
              <a:gd name="connsiteY2" fmla="*/ 6085114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5682343 w 11016343"/>
              <a:gd name="connsiteY2" fmla="*/ 18832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2068286 w 11016343"/>
              <a:gd name="connsiteY2" fmla="*/ 2340428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11016343"/>
              <a:gd name="connsiteY0" fmla="*/ 0 h 6085114"/>
              <a:gd name="connsiteX1" fmla="*/ 11016343 w 11016343"/>
              <a:gd name="connsiteY1" fmla="*/ 0 h 6085114"/>
              <a:gd name="connsiteX2" fmla="*/ 1792878 w 11016343"/>
              <a:gd name="connsiteY2" fmla="*/ 5642759 h 6085114"/>
              <a:gd name="connsiteX3" fmla="*/ 0 w 11016343"/>
              <a:gd name="connsiteY3" fmla="*/ 6085114 h 6085114"/>
              <a:gd name="connsiteX4" fmla="*/ 0 w 11016343"/>
              <a:gd name="connsiteY4" fmla="*/ 0 h 6085114"/>
              <a:gd name="connsiteX0" fmla="*/ 0 w 3130960"/>
              <a:gd name="connsiteY0" fmla="*/ 0 h 6085114"/>
              <a:gd name="connsiteX1" fmla="*/ 3130960 w 3130960"/>
              <a:gd name="connsiteY1" fmla="*/ 14234 h 6085114"/>
              <a:gd name="connsiteX2" fmla="*/ 1792878 w 3130960"/>
              <a:gd name="connsiteY2" fmla="*/ 5642759 h 6085114"/>
              <a:gd name="connsiteX3" fmla="*/ 0 w 3130960"/>
              <a:gd name="connsiteY3" fmla="*/ 6085114 h 6085114"/>
              <a:gd name="connsiteX4" fmla="*/ 0 w 3130960"/>
              <a:gd name="connsiteY4" fmla="*/ 0 h 6085114"/>
              <a:gd name="connsiteX0" fmla="*/ 0 w 3130960"/>
              <a:gd name="connsiteY0" fmla="*/ 0 h 6089191"/>
              <a:gd name="connsiteX1" fmla="*/ 3130960 w 3130960"/>
              <a:gd name="connsiteY1" fmla="*/ 14234 h 6089191"/>
              <a:gd name="connsiteX2" fmla="*/ 1792878 w 3130960"/>
              <a:gd name="connsiteY2" fmla="*/ 5642759 h 6089191"/>
              <a:gd name="connsiteX3" fmla="*/ 0 w 3130960"/>
              <a:gd name="connsiteY3" fmla="*/ 6085114 h 6089191"/>
              <a:gd name="connsiteX4" fmla="*/ 0 w 3130960"/>
              <a:gd name="connsiteY4" fmla="*/ 0 h 6089191"/>
              <a:gd name="connsiteX0" fmla="*/ 19326 w 3150286"/>
              <a:gd name="connsiteY0" fmla="*/ 0 h 6089191"/>
              <a:gd name="connsiteX1" fmla="*/ 3150286 w 3150286"/>
              <a:gd name="connsiteY1" fmla="*/ 14234 h 6089191"/>
              <a:gd name="connsiteX2" fmla="*/ 1812204 w 3150286"/>
              <a:gd name="connsiteY2" fmla="*/ 5642759 h 6089191"/>
              <a:gd name="connsiteX3" fmla="*/ 19326 w 3150286"/>
              <a:gd name="connsiteY3" fmla="*/ 6085114 h 6089191"/>
              <a:gd name="connsiteX4" fmla="*/ 19326 w 3150286"/>
              <a:gd name="connsiteY4" fmla="*/ 0 h 6089191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3150286"/>
              <a:gd name="connsiteY0" fmla="*/ 0 h 6085114"/>
              <a:gd name="connsiteX1" fmla="*/ 3150286 w 3150286"/>
              <a:gd name="connsiteY1" fmla="*/ 14234 h 6085114"/>
              <a:gd name="connsiteX2" fmla="*/ 1812204 w 3150286"/>
              <a:gd name="connsiteY2" fmla="*/ 5642759 h 6085114"/>
              <a:gd name="connsiteX3" fmla="*/ 19326 w 3150286"/>
              <a:gd name="connsiteY3" fmla="*/ 6085114 h 6085114"/>
              <a:gd name="connsiteX4" fmla="*/ 19326 w 3150286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193603"/>
              <a:gd name="connsiteY0" fmla="*/ 0 h 6085114"/>
              <a:gd name="connsiteX1" fmla="*/ 2193603 w 2193603"/>
              <a:gd name="connsiteY1" fmla="*/ 56936 h 6085114"/>
              <a:gd name="connsiteX2" fmla="*/ 1812204 w 2193603"/>
              <a:gd name="connsiteY2" fmla="*/ 5642759 h 6085114"/>
              <a:gd name="connsiteX3" fmla="*/ 19326 w 2193603"/>
              <a:gd name="connsiteY3" fmla="*/ 6085114 h 6085114"/>
              <a:gd name="connsiteX4" fmla="*/ 19326 w 219360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812204 w 2222593"/>
              <a:gd name="connsiteY2" fmla="*/ 5642759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88982"/>
              <a:gd name="connsiteY0" fmla="*/ 0 h 6086559"/>
              <a:gd name="connsiteX1" fmla="*/ 2222593 w 2288982"/>
              <a:gd name="connsiteY1" fmla="*/ 14234 h 6086559"/>
              <a:gd name="connsiteX2" fmla="*/ 1971651 w 2288982"/>
              <a:gd name="connsiteY2" fmla="*/ 5998615 h 6086559"/>
              <a:gd name="connsiteX3" fmla="*/ 19326 w 2288982"/>
              <a:gd name="connsiteY3" fmla="*/ 6085114 h 6086559"/>
              <a:gd name="connsiteX4" fmla="*/ 19326 w 2288982"/>
              <a:gd name="connsiteY4" fmla="*/ 0 h 6086559"/>
              <a:gd name="connsiteX0" fmla="*/ 19326 w 2222593"/>
              <a:gd name="connsiteY0" fmla="*/ 0 h 6086559"/>
              <a:gd name="connsiteX1" fmla="*/ 2222593 w 2222593"/>
              <a:gd name="connsiteY1" fmla="*/ 14234 h 6086559"/>
              <a:gd name="connsiteX2" fmla="*/ 1971651 w 2222593"/>
              <a:gd name="connsiteY2" fmla="*/ 5998615 h 6086559"/>
              <a:gd name="connsiteX3" fmla="*/ 19326 w 2222593"/>
              <a:gd name="connsiteY3" fmla="*/ 6085114 h 6086559"/>
              <a:gd name="connsiteX4" fmla="*/ 19326 w 2222593"/>
              <a:gd name="connsiteY4" fmla="*/ 0 h 6086559"/>
              <a:gd name="connsiteX0" fmla="*/ 19326 w 2222593"/>
              <a:gd name="connsiteY0" fmla="*/ 0 h 6194359"/>
              <a:gd name="connsiteX1" fmla="*/ 2222593 w 2222593"/>
              <a:gd name="connsiteY1" fmla="*/ 14234 h 6194359"/>
              <a:gd name="connsiteX2" fmla="*/ 1971651 w 2222593"/>
              <a:gd name="connsiteY2" fmla="*/ 5998615 h 6194359"/>
              <a:gd name="connsiteX3" fmla="*/ 19326 w 2222593"/>
              <a:gd name="connsiteY3" fmla="*/ 6085114 h 6194359"/>
              <a:gd name="connsiteX4" fmla="*/ 19326 w 2222593"/>
              <a:gd name="connsiteY4" fmla="*/ 0 h 6194359"/>
              <a:gd name="connsiteX0" fmla="*/ 19326 w 2222593"/>
              <a:gd name="connsiteY0" fmla="*/ 0 h 6085114"/>
              <a:gd name="connsiteX1" fmla="*/ 2222593 w 2222593"/>
              <a:gd name="connsiteY1" fmla="*/ 14234 h 6085114"/>
              <a:gd name="connsiteX2" fmla="*/ 1971651 w 2222593"/>
              <a:gd name="connsiteY2" fmla="*/ 5998615 h 6085114"/>
              <a:gd name="connsiteX3" fmla="*/ 19326 w 2222593"/>
              <a:gd name="connsiteY3" fmla="*/ 6085114 h 6085114"/>
              <a:gd name="connsiteX4" fmla="*/ 19326 w 2222593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226146"/>
              <a:gd name="connsiteY0" fmla="*/ 0 h 6085114"/>
              <a:gd name="connsiteX1" fmla="*/ 2222593 w 2226146"/>
              <a:gd name="connsiteY1" fmla="*/ 14234 h 6085114"/>
              <a:gd name="connsiteX2" fmla="*/ 1971651 w 2226146"/>
              <a:gd name="connsiteY2" fmla="*/ 5998615 h 6085114"/>
              <a:gd name="connsiteX3" fmla="*/ 19326 w 2226146"/>
              <a:gd name="connsiteY3" fmla="*/ 6085114 h 6085114"/>
              <a:gd name="connsiteX4" fmla="*/ 19326 w 2226146"/>
              <a:gd name="connsiteY4" fmla="*/ 0 h 6085114"/>
              <a:gd name="connsiteX0" fmla="*/ 19326 w 2062700"/>
              <a:gd name="connsiteY0" fmla="*/ 0 h 6085114"/>
              <a:gd name="connsiteX1" fmla="*/ 2048650 w 2062700"/>
              <a:gd name="connsiteY1" fmla="*/ 28468 h 6085114"/>
              <a:gd name="connsiteX2" fmla="*/ 1971651 w 2062700"/>
              <a:gd name="connsiteY2" fmla="*/ 5998615 h 6085114"/>
              <a:gd name="connsiteX3" fmla="*/ 19326 w 2062700"/>
              <a:gd name="connsiteY3" fmla="*/ 6085114 h 6085114"/>
              <a:gd name="connsiteX4" fmla="*/ 19326 w 2062700"/>
              <a:gd name="connsiteY4" fmla="*/ 0 h 6085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2700" h="6085114">
                <a:moveTo>
                  <a:pt x="19326" y="0"/>
                </a:moveTo>
                <a:cubicBezTo>
                  <a:pt x="744085" y="18979"/>
                  <a:pt x="1149949" y="9490"/>
                  <a:pt x="2048650" y="28468"/>
                </a:cubicBezTo>
                <a:cubicBezTo>
                  <a:pt x="2080965" y="1064825"/>
                  <a:pt x="2058450" y="2800251"/>
                  <a:pt x="1971651" y="5998615"/>
                </a:cubicBezTo>
                <a:cubicBezTo>
                  <a:pt x="2219883" y="6156669"/>
                  <a:pt x="99957" y="6032557"/>
                  <a:pt x="19326" y="6085114"/>
                </a:cubicBezTo>
                <a:cubicBezTo>
                  <a:pt x="-24159" y="4711515"/>
                  <a:pt x="19326" y="2028371"/>
                  <a:pt x="19326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48529D-B4D4-B8A8-D1D2-26C276643B98}"/>
              </a:ext>
            </a:extLst>
          </p:cNvPr>
          <p:cNvSpPr/>
          <p:nvPr/>
        </p:nvSpPr>
        <p:spPr>
          <a:xfrm>
            <a:off x="-21388" y="0"/>
            <a:ext cx="12191998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02085-3509-ACC4-9752-E684F92A848A}"/>
              </a:ext>
            </a:extLst>
          </p:cNvPr>
          <p:cNvSpPr txBox="1"/>
          <p:nvPr/>
        </p:nvSpPr>
        <p:spPr>
          <a:xfrm>
            <a:off x="922785" y="320182"/>
            <a:ext cx="159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C </a:t>
            </a:r>
            <a:r>
              <a:rPr lang="en-GB" sz="2000" b="1" dirty="0">
                <a:solidFill>
                  <a:srgbClr val="FF0000"/>
                </a:solidFill>
                <a:latin typeface="Abadi" panose="020B0604020104020204" pitchFamily="34" charset="0"/>
              </a:rPr>
              <a:t>H</a:t>
            </a:r>
            <a:r>
              <a:rPr lang="en-GB" sz="2000" b="1" dirty="0">
                <a:solidFill>
                  <a:srgbClr val="0070C0"/>
                </a:solidFill>
                <a:latin typeface="Abadi" panose="020B0604020104020204" pitchFamily="34" charset="0"/>
              </a:rPr>
              <a:t> S (PNG)</a:t>
            </a:r>
            <a:endParaRPr lang="en-PG" sz="2000" b="1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B255E-1EE8-A1D6-F98D-536160AC8D20}"/>
              </a:ext>
            </a:extLst>
          </p:cNvPr>
          <p:cNvSpPr txBox="1"/>
          <p:nvPr/>
        </p:nvSpPr>
        <p:spPr>
          <a:xfrm>
            <a:off x="66609" y="873676"/>
            <a:ext cx="25643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accent1">
                    <a:lumMod val="50000"/>
                  </a:schemeClr>
                </a:solidFill>
              </a:rPr>
              <a:t>Financial Reporting System</a:t>
            </a:r>
            <a:endParaRPr lang="en-PG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70CFB1-C0FF-0E59-2C8C-4123A05F4C0C}"/>
              </a:ext>
            </a:extLst>
          </p:cNvPr>
          <p:cNvSpPr txBox="1"/>
          <p:nvPr/>
        </p:nvSpPr>
        <p:spPr>
          <a:xfrm>
            <a:off x="170804" y="1139965"/>
            <a:ext cx="16844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</a:rPr>
              <a:t>Training</a:t>
            </a:r>
            <a:endParaRPr lang="en-PG" sz="1600" b="1" dirty="0">
              <a:solidFill>
                <a:srgbClr val="FF0000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0AE8DD-5C8C-4755-C127-D5671061DF88}"/>
              </a:ext>
            </a:extLst>
          </p:cNvPr>
          <p:cNvSpPr/>
          <p:nvPr/>
        </p:nvSpPr>
        <p:spPr>
          <a:xfrm>
            <a:off x="170804" y="67828"/>
            <a:ext cx="769798" cy="79073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7E6DCB-97BE-E985-642B-A616E8F52F48}"/>
              </a:ext>
            </a:extLst>
          </p:cNvPr>
          <p:cNvSpPr txBox="1"/>
          <p:nvPr/>
        </p:nvSpPr>
        <p:spPr>
          <a:xfrm>
            <a:off x="198046" y="1483198"/>
            <a:ext cx="163754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Objective</a:t>
            </a:r>
            <a:endParaRPr lang="en-PG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22B91-8F2C-9250-5C05-99C4EF1EC5D6}"/>
              </a:ext>
            </a:extLst>
          </p:cNvPr>
          <p:cNvSpPr txBox="1"/>
          <p:nvPr/>
        </p:nvSpPr>
        <p:spPr>
          <a:xfrm>
            <a:off x="197136" y="2079704"/>
            <a:ext cx="2059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Introduction</a:t>
            </a:r>
            <a:endParaRPr lang="en-PG" sz="2800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F67C70D-2001-8517-8547-2EAD1EFA314B}"/>
              </a:ext>
            </a:extLst>
          </p:cNvPr>
          <p:cNvSpPr/>
          <p:nvPr/>
        </p:nvSpPr>
        <p:spPr>
          <a:xfrm>
            <a:off x="2616349" y="821522"/>
            <a:ext cx="9427589" cy="5690113"/>
          </a:xfrm>
          <a:prstGeom prst="roundRect">
            <a:avLst>
              <a:gd name="adj" fmla="val 759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11ECB0-B643-1D31-5EDF-176111831CB9}"/>
              </a:ext>
            </a:extLst>
          </p:cNvPr>
          <p:cNvSpPr txBox="1"/>
          <p:nvPr/>
        </p:nvSpPr>
        <p:spPr>
          <a:xfrm>
            <a:off x="198044" y="2592176"/>
            <a:ext cx="1637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Overview</a:t>
            </a:r>
            <a:endParaRPr lang="en-PG" sz="28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34468F-243E-4736-5352-513C68A84437}"/>
              </a:ext>
            </a:extLst>
          </p:cNvPr>
          <p:cNvSpPr txBox="1"/>
          <p:nvPr/>
        </p:nvSpPr>
        <p:spPr>
          <a:xfrm>
            <a:off x="258573" y="3075588"/>
            <a:ext cx="1235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Salary</a:t>
            </a:r>
            <a:endParaRPr lang="en-PG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9E8BE0-4ACE-C78C-0010-3BF54C536531}"/>
              </a:ext>
            </a:extLst>
          </p:cNvPr>
          <p:cNvSpPr txBox="1"/>
          <p:nvPr/>
        </p:nvSpPr>
        <p:spPr>
          <a:xfrm>
            <a:off x="205604" y="3630338"/>
            <a:ext cx="1983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Operational</a:t>
            </a:r>
            <a:endParaRPr lang="en-PG" sz="28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8C8834A-9DE4-5214-2D5E-4860629BE412}"/>
              </a:ext>
            </a:extLst>
          </p:cNvPr>
          <p:cNvSpPr txBox="1"/>
          <p:nvPr/>
        </p:nvSpPr>
        <p:spPr>
          <a:xfrm>
            <a:off x="276993" y="4127394"/>
            <a:ext cx="1773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Activity</a:t>
            </a:r>
            <a:endParaRPr lang="en-PG" sz="28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49EFE7-F559-CDC7-56C3-06B8E6FDC2C2}"/>
              </a:ext>
            </a:extLst>
          </p:cNvPr>
          <p:cNvSpPr txBox="1"/>
          <p:nvPr/>
        </p:nvSpPr>
        <p:spPr>
          <a:xfrm>
            <a:off x="294810" y="5153840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Q&amp;A</a:t>
            </a:r>
            <a:endParaRPr lang="en-PG" sz="2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ADCD24D-5814-F5CF-B842-DB1F146F97F1}"/>
              </a:ext>
            </a:extLst>
          </p:cNvPr>
          <p:cNvSpPr txBox="1"/>
          <p:nvPr/>
        </p:nvSpPr>
        <p:spPr>
          <a:xfrm>
            <a:off x="255990" y="5606266"/>
            <a:ext cx="19621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Conclusion</a:t>
            </a:r>
            <a:endParaRPr lang="en-PG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8DBCDB-ABC8-3BE4-2676-4F7D99903302}"/>
              </a:ext>
            </a:extLst>
          </p:cNvPr>
          <p:cNvSpPr txBox="1"/>
          <p:nvPr/>
        </p:nvSpPr>
        <p:spPr>
          <a:xfrm>
            <a:off x="294810" y="4650614"/>
            <a:ext cx="129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Recap</a:t>
            </a:r>
            <a:endParaRPr lang="en-PG" sz="28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C03885-444E-7BC2-36D7-F60200FED780}"/>
              </a:ext>
            </a:extLst>
          </p:cNvPr>
          <p:cNvSpPr txBox="1"/>
          <p:nvPr/>
        </p:nvSpPr>
        <p:spPr>
          <a:xfrm>
            <a:off x="3269262" y="159956"/>
            <a:ext cx="841473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Thank you</a:t>
            </a:r>
            <a:endParaRPr lang="en-PG" sz="3600" b="1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6E8EBF9-1F91-B28B-CCD3-D9CD83C21417}"/>
              </a:ext>
            </a:extLst>
          </p:cNvPr>
          <p:cNvSpPr/>
          <p:nvPr/>
        </p:nvSpPr>
        <p:spPr>
          <a:xfrm>
            <a:off x="2667953" y="197071"/>
            <a:ext cx="590238" cy="516869"/>
          </a:xfrm>
          <a:prstGeom prst="round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C0AD66-B848-5F9B-C132-3D7E0BEF9C10}"/>
              </a:ext>
            </a:extLst>
          </p:cNvPr>
          <p:cNvSpPr txBox="1"/>
          <p:nvPr/>
        </p:nvSpPr>
        <p:spPr>
          <a:xfrm>
            <a:off x="2656882" y="159956"/>
            <a:ext cx="312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֍</a:t>
            </a:r>
            <a:endParaRPr lang="en-PG" sz="2800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0178F2-CE98-B82E-36DC-B4BC9BF4C676}"/>
              </a:ext>
            </a:extLst>
          </p:cNvPr>
          <p:cNvSpPr txBox="1"/>
          <p:nvPr/>
        </p:nvSpPr>
        <p:spPr>
          <a:xfrm>
            <a:off x="2782240" y="938899"/>
            <a:ext cx="913448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3200" b="1" kern="100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Thank you for your attendance and participation.</a:t>
            </a:r>
          </a:p>
          <a:p>
            <a:pPr lvl="0"/>
            <a:r>
              <a:rPr lang="en-GB" sz="3200" b="1" kern="100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May </a:t>
            </a:r>
            <a:r>
              <a:rPr lang="en-GB" sz="3200" b="1" kern="100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Heavenly Father continue to Bless and Guide you as you continue to Serve the Love of God and the Power of His Mercy to His People.</a:t>
            </a:r>
            <a:endParaRPr lang="en-PG" sz="3200" kern="1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8078D49-4BCB-CA39-EF5C-54838BFE1C13}"/>
              </a:ext>
            </a:extLst>
          </p:cNvPr>
          <p:cNvSpPr/>
          <p:nvPr/>
        </p:nvSpPr>
        <p:spPr>
          <a:xfrm>
            <a:off x="2616348" y="6698044"/>
            <a:ext cx="9427589" cy="8746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PG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3891F8E-2FDC-E69C-D6E8-B000EBC82F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878" b="90854" l="1954" r="95440">
                        <a14:foregroundMark x1="8795" y1="9756" x2="7166" y2="43293"/>
                        <a14:foregroundMark x1="7166" y1="43293" x2="40717" y2="78659"/>
                        <a14:foregroundMark x1="40717" y1="78659" x2="62866" y2="75000"/>
                        <a14:foregroundMark x1="62866" y1="75000" x2="78502" y2="61585"/>
                        <a14:foregroundMark x1="78502" y1="61585" x2="90879" y2="40854"/>
                        <a14:foregroundMark x1="90879" y1="40854" x2="90232" y2="9356"/>
                        <a14:foregroundMark x1="87363" y1="11398" x2="73941" y2="21951"/>
                        <a14:foregroundMark x1="39906" y1="26163" x2="34528" y2="26829"/>
                        <a14:foregroundMark x1="60659" y1="23595" x2="42740" y2="25813"/>
                        <a14:foregroundMark x1="69257" y1="22531" x2="61573" y2="23482"/>
                        <a14:foregroundMark x1="73941" y1="21951" x2="70579" y2="22367"/>
                        <a14:foregroundMark x1="20095" y1="19985" x2="10098" y2="15244"/>
                        <a14:foregroundMark x1="34528" y1="26829" x2="31121" y2="25213"/>
                        <a14:foregroundMark x1="10423" y1="15854" x2="6189" y2="45122"/>
                        <a14:foregroundMark x1="6189" y1="45122" x2="28990" y2="57317"/>
                        <a14:foregroundMark x1="28990" y1="57317" x2="41694" y2="79268"/>
                        <a14:foregroundMark x1="41694" y1="79268" x2="50163" y2="43902"/>
                        <a14:foregroundMark x1="50163" y1="43902" x2="32248" y2="53049"/>
                        <a14:foregroundMark x1="62042" y1="26239" x2="65472" y2="25000"/>
                        <a14:foregroundMark x1="28339" y1="38415" x2="61162" y2="26557"/>
                        <a14:foregroundMark x1="61580" y1="29014" x2="49511" y2="41463"/>
                        <a14:foregroundMark x1="65472" y1="25000" x2="62267" y2="28306"/>
                        <a14:foregroundMark x1="49511" y1="41463" x2="45603" y2="35366"/>
                        <a14:foregroundMark x1="55049" y1="55488" x2="71336" y2="57927"/>
                        <a14:foregroundMark x1="71336" y1="57927" x2="63518" y2="31707"/>
                        <a14:foregroundMark x1="67595" y1="32233" x2="73941" y2="45732"/>
                        <a14:foregroundMark x1="67311" y1="31629" x2="67587" y2="32215"/>
                        <a14:foregroundMark x1="66775" y1="30488" x2="67306" y2="31618"/>
                        <a14:foregroundMark x1="92834" y1="21951" x2="92508" y2="40854"/>
                        <a14:foregroundMark x1="41042" y1="88415" x2="40717" y2="81707"/>
                        <a14:foregroundMark x1="43974" y1="85366" x2="45277" y2="78049"/>
                        <a14:foregroundMark x1="47231" y1="92073" x2="48860" y2="87805"/>
                        <a14:foregroundMark x1="27362" y1="70122" x2="30619" y2="69512"/>
                        <a14:foregroundMark x1="30619" y1="69512" x2="31270" y2="76220"/>
                        <a14:foregroundMark x1="95440" y1="28659" x2="94788" y2="35366"/>
                        <a14:foregroundMark x1="3257" y1="36585" x2="2280" y2="38415"/>
                        <a14:backgroundMark x1="20847" y1="18293" x2="30945" y2="25610"/>
                        <a14:backgroundMark x1="40065" y1="25610" x2="43322" y2="23780"/>
                        <a14:backgroundMark x1="69707" y1="22561" x2="71336" y2="18902"/>
                        <a14:backgroundMark x1="60586" y1="23171" x2="60586" y2="17683"/>
                        <a14:backgroundMark x1="69381" y1="21951" x2="70358" y2="19512"/>
                        <a14:backgroundMark x1="90554" y1="6707" x2="91205" y2="7927"/>
                        <a14:backgroundMark x1="91205" y1="7927" x2="91205" y2="7927"/>
                        <a14:backgroundMark x1="64821" y1="610" x2="651" y2="610"/>
                        <a14:backgroundMark x1="651" y1="610" x2="54072" y2="1220"/>
                        <a14:backgroundMark x1="54072" y1="1220" x2="72964" y2="0"/>
                        <a14:backgroundMark x1="72964" y1="0" x2="98697" y2="6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0981" y="3598808"/>
            <a:ext cx="3586451" cy="1915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0686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730</TotalTime>
  <Words>1849</Words>
  <Application>Microsoft Office PowerPoint</Application>
  <PresentationFormat>Widescreen</PresentationFormat>
  <Paragraphs>486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1" baseType="lpstr">
      <vt:lpstr>Abadi</vt:lpstr>
      <vt:lpstr>Aharoni</vt:lpstr>
      <vt:lpstr>Arial</vt:lpstr>
      <vt:lpstr>Calibri</vt:lpstr>
      <vt:lpstr>Calibri Light</vt:lpstr>
      <vt:lpstr>Courier New</vt:lpstr>
      <vt:lpstr>Symbol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Ignatius Jerrifia</dc:creator>
  <cp:lastModifiedBy>Ignatius Jerrifia</cp:lastModifiedBy>
  <cp:revision>17</cp:revision>
  <dcterms:created xsi:type="dcterms:W3CDTF">2024-06-03T08:53:28Z</dcterms:created>
  <dcterms:modified xsi:type="dcterms:W3CDTF">2024-06-19T04:51:37Z</dcterms:modified>
</cp:coreProperties>
</file>